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9.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71" r:id="rId5"/>
    <p:sldId id="266" r:id="rId6"/>
    <p:sldId id="278" r:id="rId7"/>
    <p:sldId id="279" r:id="rId8"/>
    <p:sldId id="268" r:id="rId9"/>
    <p:sldId id="272" r:id="rId10"/>
    <p:sldId id="273" r:id="rId11"/>
    <p:sldId id="274" r:id="rId12"/>
    <p:sldId id="277" r:id="rId13"/>
    <p:sldId id="275" r:id="rId14"/>
    <p:sldId id="276" r:id="rId15"/>
    <p:sldId id="280"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6F1465-50B3-6E11-0816-A5AF45E07787}" name="Hoiss, Sybil [PHSA]" initials="SH" userId="S::sybil.hoiss@phsa.ca::92e88a01-65c1-429b-b6a6-2be4d62423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AC57"/>
    <a:srgbClr val="6B9E64"/>
    <a:srgbClr val="1867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10327-933A-4916-994F-34C8C6A5878A}" v="6" dt="2026-03-05T17:42:32.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21" autoAdjust="0"/>
  </p:normalViewPr>
  <p:slideViewPr>
    <p:cSldViewPr snapToGrid="0">
      <p:cViewPr varScale="1">
        <p:scale>
          <a:sx n="57" d="100"/>
          <a:sy n="57" d="100"/>
        </p:scale>
        <p:origin x="165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CD881-F9A2-456C-A76D-B95AE3232FF5}" type="datetimeFigureOut">
              <a:rPr lang="en-CA" smtClean="0"/>
              <a:t>2026-03-05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02798-DAE9-4A50-802D-9852CDDC10EE}" type="slidenum">
              <a:rPr lang="en-CA" smtClean="0"/>
              <a:t>‹#›</a:t>
            </a:fld>
            <a:endParaRPr lang="en-CA"/>
          </a:p>
        </p:txBody>
      </p:sp>
    </p:spTree>
    <p:extLst>
      <p:ext uri="{BB962C8B-B14F-4D97-AF65-F5344CB8AC3E}">
        <p14:creationId xmlns:p14="http://schemas.microsoft.com/office/powerpoint/2010/main" val="143835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7F02798-DAE9-4A50-802D-9852CDDC10EE}" type="slidenum">
              <a:rPr lang="en-CA" smtClean="0"/>
              <a:t>1</a:t>
            </a:fld>
            <a:endParaRPr lang="en-CA"/>
          </a:p>
        </p:txBody>
      </p:sp>
    </p:spTree>
    <p:extLst>
      <p:ext uri="{BB962C8B-B14F-4D97-AF65-F5344CB8AC3E}">
        <p14:creationId xmlns:p14="http://schemas.microsoft.com/office/powerpoint/2010/main" val="2281198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7F02798-DAE9-4A50-802D-9852CDDC10EE}" type="slidenum">
              <a:rPr lang="en-CA" smtClean="0"/>
              <a:t>10</a:t>
            </a:fld>
            <a:endParaRPr lang="en-CA"/>
          </a:p>
        </p:txBody>
      </p:sp>
    </p:spTree>
    <p:extLst>
      <p:ext uri="{BB962C8B-B14F-4D97-AF65-F5344CB8AC3E}">
        <p14:creationId xmlns:p14="http://schemas.microsoft.com/office/powerpoint/2010/main" val="87290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Encourage sites to place QR code poster in visitor lounges. Mention digital equity considerations – </a:t>
            </a:r>
            <a:r>
              <a:rPr lang="en-CA" dirty="0">
                <a:highlight>
                  <a:srgbClr val="FFFF00"/>
                </a:highlight>
              </a:rPr>
              <a:t>QR code and URL for those who don’t have a smartphone?</a:t>
            </a:r>
          </a:p>
          <a:p>
            <a:r>
              <a:rPr lang="en-CA" dirty="0"/>
              <a:t>This Guide is available as a resource for GPs/NPs supporting patients in the communities, through Pathways BC, an online database of patient resources and quick references for GPs/NPs.</a:t>
            </a:r>
          </a:p>
          <a:p>
            <a:endParaRPr lang="en-CA" dirty="0"/>
          </a:p>
        </p:txBody>
      </p:sp>
      <p:sp>
        <p:nvSpPr>
          <p:cNvPr id="4" name="Slide Number Placeholder 3"/>
          <p:cNvSpPr>
            <a:spLocks noGrp="1"/>
          </p:cNvSpPr>
          <p:nvPr>
            <p:ph type="sldNum" sz="quarter" idx="5"/>
          </p:nvPr>
        </p:nvSpPr>
        <p:spPr/>
        <p:txBody>
          <a:bodyPr/>
          <a:lstStyle/>
          <a:p>
            <a:fld id="{77F02798-DAE9-4A50-802D-9852CDDC10EE}" type="slidenum">
              <a:rPr lang="en-CA" smtClean="0"/>
              <a:t>11</a:t>
            </a:fld>
            <a:endParaRPr lang="en-CA"/>
          </a:p>
        </p:txBody>
      </p:sp>
    </p:spTree>
    <p:extLst>
      <p:ext uri="{BB962C8B-B14F-4D97-AF65-F5344CB8AC3E}">
        <p14:creationId xmlns:p14="http://schemas.microsoft.com/office/powerpoint/2010/main" val="387644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Anticipated questions from staff:</a:t>
            </a:r>
          </a:p>
          <a:p>
            <a:pPr marL="228600" indent="-228600">
              <a:buAutoNum type="arabicPeriod"/>
            </a:pPr>
            <a:r>
              <a:rPr lang="en-US" dirty="0"/>
              <a:t>Where can we find the Guide to review with Patients and Families? – explain unit/site process</a:t>
            </a:r>
          </a:p>
          <a:p>
            <a:pPr marL="228600" indent="-228600">
              <a:buAutoNum type="arabicPeriod"/>
            </a:pPr>
            <a:r>
              <a:rPr lang="en-US" dirty="0"/>
              <a:t>What disciplines share responsibility for reviewing the guide?</a:t>
            </a:r>
          </a:p>
          <a:p>
            <a:pPr marL="685800" lvl="1" indent="-228600">
              <a:buAutoNum type="arabicPeriod"/>
            </a:pPr>
            <a:r>
              <a:rPr lang="en-US" dirty="0"/>
              <a:t>SW, RN, RTs for resp info, PT/OT for mobility info, dietitians for diet info, Discharge Liaisons, GPs/NPs and AH once discharged to community</a:t>
            </a:r>
          </a:p>
          <a:p>
            <a:pPr marL="685800" lvl="1" indent="-228600">
              <a:buAutoNum type="arabicPeriod"/>
            </a:pPr>
            <a:r>
              <a:rPr lang="en-US" dirty="0"/>
              <a:t>MDs can reinforce with P&amp;F, remind staff that the Guide should be reviewed – they can too if feasible</a:t>
            </a:r>
            <a:endParaRPr lang="en-CA" dirty="0"/>
          </a:p>
        </p:txBody>
      </p:sp>
      <p:sp>
        <p:nvSpPr>
          <p:cNvPr id="4" name="Slide Number Placeholder 3"/>
          <p:cNvSpPr>
            <a:spLocks noGrp="1"/>
          </p:cNvSpPr>
          <p:nvPr>
            <p:ph type="sldNum" sz="quarter" idx="5"/>
          </p:nvPr>
        </p:nvSpPr>
        <p:spPr/>
        <p:txBody>
          <a:bodyPr/>
          <a:lstStyle/>
          <a:p>
            <a:fld id="{77F02798-DAE9-4A50-802D-9852CDDC10EE}" type="slidenum">
              <a:rPr lang="en-CA" smtClean="0"/>
              <a:t>12</a:t>
            </a:fld>
            <a:endParaRPr lang="en-CA"/>
          </a:p>
        </p:txBody>
      </p:sp>
    </p:spTree>
    <p:extLst>
      <p:ext uri="{BB962C8B-B14F-4D97-AF65-F5344CB8AC3E}">
        <p14:creationId xmlns:p14="http://schemas.microsoft.com/office/powerpoint/2010/main" val="1006371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7F02798-DAE9-4A50-802D-9852CDDC10EE}" type="slidenum">
              <a:rPr lang="en-CA" smtClean="0"/>
              <a:t>13</a:t>
            </a:fld>
            <a:endParaRPr lang="en-CA"/>
          </a:p>
        </p:txBody>
      </p:sp>
    </p:spTree>
    <p:extLst>
      <p:ext uri="{BB962C8B-B14F-4D97-AF65-F5344CB8AC3E}">
        <p14:creationId xmlns:p14="http://schemas.microsoft.com/office/powerpoint/2010/main" val="289876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statements we’ve heard through patient partner engagement and Critical Illness Recovery research over the last decade. This last statement here is key – We thought it was just us. That statement represents the profound isolation survivors and their families experience. </a:t>
            </a:r>
          </a:p>
          <a:p>
            <a:r>
              <a:rPr lang="en-US" dirty="0"/>
              <a:t>The link here is to a recent10 min JAMA </a:t>
            </a:r>
            <a:r>
              <a:rPr lang="en-US" sz="1200" b="0" i="0" kern="1200" dirty="0">
                <a:solidFill>
                  <a:schemeClr val="tx1"/>
                </a:solidFill>
                <a:effectLst/>
                <a:latin typeface="+mn-lt"/>
                <a:ea typeface="+mn-ea"/>
                <a:cs typeface="+mn-cs"/>
              </a:rPr>
              <a:t>film documenting the story of an ICU survivor who developed post-intensive care syndrome, or PICS. It features interviews with clinicians and researchers to explore what PICS is, what causes it, and ways to support patients &amp; families.</a:t>
            </a:r>
          </a:p>
          <a:p>
            <a:r>
              <a:rPr lang="en-US" sz="1200" b="0" i="0" kern="1200" dirty="0">
                <a:solidFill>
                  <a:schemeClr val="tx1"/>
                </a:solidFill>
                <a:effectLst/>
                <a:latin typeface="+mn-lt"/>
                <a:ea typeface="+mn-ea"/>
                <a:cs typeface="+mn-cs"/>
              </a:rPr>
              <a:t>Only FH had a Recovery Guide, and it needed to be updated anyway, so we did that work together as a province so we could all use the same resource.</a:t>
            </a:r>
            <a:endParaRPr lang="en-CA" b="0" dirty="0"/>
          </a:p>
        </p:txBody>
      </p:sp>
      <p:sp>
        <p:nvSpPr>
          <p:cNvPr id="4" name="Slide Number Placeholder 3"/>
          <p:cNvSpPr>
            <a:spLocks noGrp="1"/>
          </p:cNvSpPr>
          <p:nvPr>
            <p:ph type="sldNum" sz="quarter" idx="5"/>
          </p:nvPr>
        </p:nvSpPr>
        <p:spPr/>
        <p:txBody>
          <a:bodyPr/>
          <a:lstStyle/>
          <a:p>
            <a:fld id="{77F02798-DAE9-4A50-802D-9852CDDC10EE}" type="slidenum">
              <a:rPr lang="en-CA" smtClean="0"/>
              <a:t>2</a:t>
            </a:fld>
            <a:endParaRPr lang="en-CA"/>
          </a:p>
        </p:txBody>
      </p:sp>
    </p:spTree>
    <p:extLst>
      <p:ext uri="{BB962C8B-B14F-4D97-AF65-F5344CB8AC3E}">
        <p14:creationId xmlns:p14="http://schemas.microsoft.com/office/powerpoint/2010/main" val="268338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PICS – when symptoms are seen in one area, that can impact other areas – for example, if they mobility issues, that can affect their ability to get to social settings, which impacts their cognitive wellbeing and can lead to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PICS – </a:t>
            </a:r>
            <a:r>
              <a:rPr lang="en-US" sz="1200" dirty="0"/>
              <a:t>1 in 5 survivors exp anxiety, depression, symptoms of PTSD – higher % than combat veterans returning from Afghanistan</a:t>
            </a:r>
          </a:p>
          <a:p>
            <a:endParaRPr lang="en-CA" dirty="0"/>
          </a:p>
        </p:txBody>
      </p:sp>
      <p:sp>
        <p:nvSpPr>
          <p:cNvPr id="4" name="Slide Number Placeholder 3"/>
          <p:cNvSpPr>
            <a:spLocks noGrp="1"/>
          </p:cNvSpPr>
          <p:nvPr>
            <p:ph type="sldNum" sz="quarter" idx="5"/>
          </p:nvPr>
        </p:nvSpPr>
        <p:spPr/>
        <p:txBody>
          <a:bodyPr/>
          <a:lstStyle/>
          <a:p>
            <a:fld id="{77F02798-DAE9-4A50-802D-9852CDDC10EE}" type="slidenum">
              <a:rPr lang="en-CA" smtClean="0"/>
              <a:t>3</a:t>
            </a:fld>
            <a:endParaRPr lang="en-CA"/>
          </a:p>
        </p:txBody>
      </p:sp>
    </p:spTree>
    <p:extLst>
      <p:ext uri="{BB962C8B-B14F-4D97-AF65-F5344CB8AC3E}">
        <p14:creationId xmlns:p14="http://schemas.microsoft.com/office/powerpoint/2010/main" val="6413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the last bullet – Family can have difficulty understanding why their loved one continues to have challenges with basic things they were independent with before their critical illness – ‘why can’t you dress yourself yet? why are you so forgetful still? why haven’t you returned to work? – you’ve been discharged from hospital for almost a year now’</a:t>
            </a:r>
          </a:p>
          <a:p>
            <a:r>
              <a:rPr lang="en-US" dirty="0"/>
              <a:t>…Patients and families are often discharged from hospital thinking they’ll be back at their pre-illness level within a few days or weeks, and struggle to understand this ‘old normal’ doesn’t exist anymore.</a:t>
            </a:r>
            <a:endParaRPr lang="en-CA" dirty="0"/>
          </a:p>
        </p:txBody>
      </p:sp>
      <p:sp>
        <p:nvSpPr>
          <p:cNvPr id="4" name="Slide Number Placeholder 3"/>
          <p:cNvSpPr>
            <a:spLocks noGrp="1"/>
          </p:cNvSpPr>
          <p:nvPr>
            <p:ph type="sldNum" sz="quarter" idx="5"/>
          </p:nvPr>
        </p:nvSpPr>
        <p:spPr/>
        <p:txBody>
          <a:bodyPr/>
          <a:lstStyle/>
          <a:p>
            <a:fld id="{77F02798-DAE9-4A50-802D-9852CDDC10EE}" type="slidenum">
              <a:rPr lang="en-CA" smtClean="0"/>
              <a:t>4</a:t>
            </a:fld>
            <a:endParaRPr lang="en-CA"/>
          </a:p>
        </p:txBody>
      </p:sp>
    </p:spTree>
    <p:extLst>
      <p:ext uri="{BB962C8B-B14F-4D97-AF65-F5344CB8AC3E}">
        <p14:creationId xmlns:p14="http://schemas.microsoft.com/office/powerpoint/2010/main" val="351437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consistent information matters – one provincially developed document is more sustainable and P&amp;F hear the same information from every clinician. </a:t>
            </a:r>
          </a:p>
          <a:p>
            <a:r>
              <a:rPr lang="en-US" dirty="0"/>
              <a:t>Highlight variation across BC – some HAs had no resources to support P&amp;F after discharge; we can now share the resources to reduce duplication in the system and have one ‘source of truth’</a:t>
            </a:r>
          </a:p>
          <a:p>
            <a:r>
              <a:rPr lang="en-US" dirty="0"/>
              <a:t>Emphasize emotional burden families face – 1 in 4 people in BC are informal, unpaid, unrecognized family caregivers with challenges of their own, sometimes including the inability to return to work and leave their loved one unsupervised – financial strain, hard on their relationships and resilience over time.</a:t>
            </a:r>
          </a:p>
          <a:p>
            <a:r>
              <a:rPr lang="en-US" dirty="0"/>
              <a:t>The video is for the NH CC Recovery Clinic, but it highlights what the recovery process may look like. It’s included in the Recovery Guide</a:t>
            </a:r>
          </a:p>
          <a:p>
            <a:endParaRPr lang="en-CA" dirty="0"/>
          </a:p>
        </p:txBody>
      </p:sp>
      <p:sp>
        <p:nvSpPr>
          <p:cNvPr id="4" name="Slide Number Placeholder 3"/>
          <p:cNvSpPr>
            <a:spLocks noGrp="1"/>
          </p:cNvSpPr>
          <p:nvPr>
            <p:ph type="sldNum" sz="quarter" idx="5"/>
          </p:nvPr>
        </p:nvSpPr>
        <p:spPr/>
        <p:txBody>
          <a:bodyPr/>
          <a:lstStyle/>
          <a:p>
            <a:fld id="{77F02798-DAE9-4A50-802D-9852CDDC10EE}" type="slidenum">
              <a:rPr lang="en-CA" smtClean="0"/>
              <a:t>5</a:t>
            </a:fld>
            <a:endParaRPr lang="en-CA"/>
          </a:p>
        </p:txBody>
      </p:sp>
    </p:spTree>
    <p:extLst>
      <p:ext uri="{BB962C8B-B14F-4D97-AF65-F5344CB8AC3E}">
        <p14:creationId xmlns:p14="http://schemas.microsoft.com/office/powerpoint/2010/main" val="244931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teaching, encourage staff to think of examples from local practice where they recognized discharge information would have been helpful – we all have experience with readmitted patients where it was obvious they were not prepared or didn’t have the resources to thrive. Suggest integrating review of this Guide into standard discharge checklists.</a:t>
            </a:r>
          </a:p>
          <a:p>
            <a:endParaRPr lang="en-CA" dirty="0"/>
          </a:p>
        </p:txBody>
      </p:sp>
      <p:sp>
        <p:nvSpPr>
          <p:cNvPr id="4" name="Slide Number Placeholder 3"/>
          <p:cNvSpPr>
            <a:spLocks noGrp="1"/>
          </p:cNvSpPr>
          <p:nvPr>
            <p:ph type="sldNum" sz="quarter" idx="5"/>
          </p:nvPr>
        </p:nvSpPr>
        <p:spPr/>
        <p:txBody>
          <a:bodyPr/>
          <a:lstStyle/>
          <a:p>
            <a:fld id="{77F02798-DAE9-4A50-802D-9852CDDC10EE}" type="slidenum">
              <a:rPr lang="en-CA" smtClean="0"/>
              <a:t>6</a:t>
            </a:fld>
            <a:endParaRPr lang="en-CA"/>
          </a:p>
        </p:txBody>
      </p:sp>
    </p:spTree>
    <p:extLst>
      <p:ext uri="{BB962C8B-B14F-4D97-AF65-F5344CB8AC3E}">
        <p14:creationId xmlns:p14="http://schemas.microsoft.com/office/powerpoint/2010/main" val="3362760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Coach staff on tone—warm, slow, empathetic. Repetition, across all staff is key</a:t>
            </a:r>
            <a:endParaRPr lang="en-CA" dirty="0"/>
          </a:p>
        </p:txBody>
      </p:sp>
      <p:sp>
        <p:nvSpPr>
          <p:cNvPr id="4" name="Slide Number Placeholder 3"/>
          <p:cNvSpPr>
            <a:spLocks noGrp="1"/>
          </p:cNvSpPr>
          <p:nvPr>
            <p:ph type="sldNum" sz="quarter" idx="5"/>
          </p:nvPr>
        </p:nvSpPr>
        <p:spPr/>
        <p:txBody>
          <a:bodyPr/>
          <a:lstStyle/>
          <a:p>
            <a:fld id="{77F02798-DAE9-4A50-802D-9852CDDC10EE}" type="slidenum">
              <a:rPr lang="en-CA" smtClean="0"/>
              <a:t>7</a:t>
            </a:fld>
            <a:endParaRPr lang="en-CA"/>
          </a:p>
        </p:txBody>
      </p:sp>
    </p:spTree>
    <p:extLst>
      <p:ext uri="{BB962C8B-B14F-4D97-AF65-F5344CB8AC3E}">
        <p14:creationId xmlns:p14="http://schemas.microsoft.com/office/powerpoint/2010/main" val="1914170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sharing what’s on the slide for the 2</a:t>
            </a:r>
            <a:r>
              <a:rPr lang="en-US" baseline="30000" dirty="0"/>
              <a:t>nd</a:t>
            </a:r>
            <a:r>
              <a:rPr lang="en-US" dirty="0"/>
              <a:t> bullet, ask staff to share some expected symptoms and concerning symptoms. (Animations have been added to delay display of bullets 2 and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 caregiver inclusion during review of the Guide at the bedside.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R/t last bullet – see next slide</a:t>
            </a:r>
          </a:p>
          <a:p>
            <a:endParaRPr lang="en-CA" dirty="0"/>
          </a:p>
        </p:txBody>
      </p:sp>
      <p:sp>
        <p:nvSpPr>
          <p:cNvPr id="4" name="Slide Number Placeholder 3"/>
          <p:cNvSpPr>
            <a:spLocks noGrp="1"/>
          </p:cNvSpPr>
          <p:nvPr>
            <p:ph type="sldNum" sz="quarter" idx="5"/>
          </p:nvPr>
        </p:nvSpPr>
        <p:spPr/>
        <p:txBody>
          <a:bodyPr/>
          <a:lstStyle/>
          <a:p>
            <a:fld id="{77F02798-DAE9-4A50-802D-9852CDDC10EE}" type="slidenum">
              <a:rPr lang="en-CA" smtClean="0"/>
              <a:t>8</a:t>
            </a:fld>
            <a:endParaRPr lang="en-CA"/>
          </a:p>
        </p:txBody>
      </p:sp>
    </p:spTree>
    <p:extLst>
      <p:ext uri="{BB962C8B-B14F-4D97-AF65-F5344CB8AC3E}">
        <p14:creationId xmlns:p14="http://schemas.microsoft.com/office/powerpoint/2010/main" val="107206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FAFAD-4CB2-C80B-1831-D84EB04B1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6BD58-8A85-066F-A034-023A06D1B1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57F7A-CAAB-79C0-D468-823A88F47A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 that ~80% of health care after hospital discharge is provided by families/caregivers – unpaid, unrecognized.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offer referral to FCBC – free </a:t>
            </a:r>
            <a:r>
              <a:rPr lang="en-US" b="1" i="0" dirty="0"/>
              <a:t>province wide </a:t>
            </a:r>
            <a:r>
              <a:rPr lang="en-US" dirty="0"/>
              <a:t>support for families. Funded by MoH.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Their trained staff do ALL the work of assessment and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Early referral is best, before they burn out and are too tired to connect with support – their team hears from caregivers that this is an issue.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 how this service may help reduce caregiver fatigue and possibly prevent readmission to hospital.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Recovery Guide is also available to GPs/NPs supporting survivors and their families in the community – through Pathways BC, which is a database </a:t>
            </a:r>
            <a:r>
              <a:rPr lang="en-US"/>
              <a:t>of resources </a:t>
            </a:r>
            <a:r>
              <a:rPr lang="en-US" dirty="0"/>
              <a:t>they can access for patient </a:t>
            </a:r>
            <a:r>
              <a:rPr lang="en-US"/>
              <a:t>facing resources.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a:extLst>
              <a:ext uri="{FF2B5EF4-FFF2-40B4-BE49-F238E27FC236}">
                <a16:creationId xmlns:a16="http://schemas.microsoft.com/office/drawing/2014/main" id="{057A8D16-B520-0165-98B1-8D27F8B38284}"/>
              </a:ext>
            </a:extLst>
          </p:cNvPr>
          <p:cNvSpPr>
            <a:spLocks noGrp="1"/>
          </p:cNvSpPr>
          <p:nvPr>
            <p:ph type="sldNum" sz="quarter" idx="5"/>
          </p:nvPr>
        </p:nvSpPr>
        <p:spPr/>
        <p:txBody>
          <a:bodyPr/>
          <a:lstStyle/>
          <a:p>
            <a:fld id="{77F02798-DAE9-4A50-802D-9852CDDC10EE}" type="slidenum">
              <a:rPr lang="en-CA" smtClean="0"/>
              <a:t>9</a:t>
            </a:fld>
            <a:endParaRPr lang="en-CA"/>
          </a:p>
        </p:txBody>
      </p:sp>
    </p:spTree>
    <p:extLst>
      <p:ext uri="{BB962C8B-B14F-4D97-AF65-F5344CB8AC3E}">
        <p14:creationId xmlns:p14="http://schemas.microsoft.com/office/powerpoint/2010/main" val="3800272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26A2B8-1F74-4147-B966-656D30B3EBB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8" y="0"/>
            <a:ext cx="12190024" cy="6858000"/>
          </a:xfrm>
          <a:prstGeom prst="rect">
            <a:avLst/>
          </a:prstGeom>
        </p:spPr>
      </p:pic>
      <p:pic>
        <p:nvPicPr>
          <p:cNvPr id="6" name="Picture 5">
            <a:extLst>
              <a:ext uri="{FF2B5EF4-FFF2-40B4-BE49-F238E27FC236}">
                <a16:creationId xmlns:a16="http://schemas.microsoft.com/office/drawing/2014/main" id="{E0A4639D-51B9-DA43-8A28-13C88DA4F0B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51616" y="491085"/>
            <a:ext cx="2305121" cy="600908"/>
          </a:xfrm>
          <a:prstGeom prst="rect">
            <a:avLst/>
          </a:prstGeom>
        </p:spPr>
      </p:pic>
      <p:sp>
        <p:nvSpPr>
          <p:cNvPr id="5" name="Text Placeholder 7">
            <a:extLst>
              <a:ext uri="{FF2B5EF4-FFF2-40B4-BE49-F238E27FC236}">
                <a16:creationId xmlns:a16="http://schemas.microsoft.com/office/drawing/2014/main" id="{6C079A8C-693D-1F4E-B877-395477057375}"/>
              </a:ext>
            </a:extLst>
          </p:cNvPr>
          <p:cNvSpPr>
            <a:spLocks noGrp="1"/>
          </p:cNvSpPr>
          <p:nvPr>
            <p:ph type="body" sz="quarter" idx="11" hasCustomPrompt="1"/>
          </p:nvPr>
        </p:nvSpPr>
        <p:spPr>
          <a:xfrm>
            <a:off x="14036" y="2745892"/>
            <a:ext cx="12192000" cy="1133475"/>
          </a:xfrm>
          <a:prstGeom prst="rect">
            <a:avLst/>
          </a:prstGeom>
        </p:spPr>
        <p:txBody>
          <a:bodyPr/>
          <a:lstStyle>
            <a:lvl1pPr marL="0" indent="0" algn="ctr">
              <a:buNone/>
              <a:defRPr sz="6000">
                <a:solidFill>
                  <a:schemeClr val="bg1"/>
                </a:solidFill>
                <a:latin typeface="+mj-lt"/>
              </a:defRPr>
            </a:lvl1pPr>
          </a:lstStyle>
          <a:p>
            <a:pPr lvl="0"/>
            <a:r>
              <a:rPr lang="en-US"/>
              <a:t>Title</a:t>
            </a:r>
          </a:p>
        </p:txBody>
      </p:sp>
      <p:sp>
        <p:nvSpPr>
          <p:cNvPr id="7" name="Text Placeholder 7">
            <a:extLst>
              <a:ext uri="{FF2B5EF4-FFF2-40B4-BE49-F238E27FC236}">
                <a16:creationId xmlns:a16="http://schemas.microsoft.com/office/drawing/2014/main" id="{6C079A8C-693D-1F4E-B877-395477057375}"/>
              </a:ext>
            </a:extLst>
          </p:cNvPr>
          <p:cNvSpPr>
            <a:spLocks noGrp="1"/>
          </p:cNvSpPr>
          <p:nvPr>
            <p:ph type="body" sz="quarter" idx="12" hasCustomPrompt="1"/>
          </p:nvPr>
        </p:nvSpPr>
        <p:spPr>
          <a:xfrm>
            <a:off x="14036" y="3939024"/>
            <a:ext cx="12192000" cy="1133475"/>
          </a:xfrm>
          <a:prstGeom prst="rect">
            <a:avLst/>
          </a:prstGeom>
        </p:spPr>
        <p:txBody>
          <a:bodyPr/>
          <a:lstStyle>
            <a:lvl1pPr marL="0" indent="0" algn="ctr">
              <a:buNone/>
              <a:defRPr sz="2800">
                <a:solidFill>
                  <a:schemeClr val="bg1"/>
                </a:solidFill>
                <a:latin typeface="+mj-lt"/>
              </a:defRPr>
            </a:lvl1pPr>
          </a:lstStyle>
          <a:p>
            <a:pPr lvl="0"/>
            <a:r>
              <a:rPr lang="en-US"/>
              <a:t>Subtitle</a:t>
            </a:r>
          </a:p>
        </p:txBody>
      </p:sp>
    </p:spTree>
    <p:extLst>
      <p:ext uri="{BB962C8B-B14F-4D97-AF65-F5344CB8AC3E}">
        <p14:creationId xmlns:p14="http://schemas.microsoft.com/office/powerpoint/2010/main" val="116290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nd Acknowledgem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AA7E14-2280-CC4A-8D02-1DA756EBEE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 y="556"/>
            <a:ext cx="12190024" cy="6856888"/>
          </a:xfrm>
          <a:prstGeom prst="rect">
            <a:avLst/>
          </a:prstGeom>
        </p:spPr>
      </p:pic>
      <p:pic>
        <p:nvPicPr>
          <p:cNvPr id="5" name="Picture 4">
            <a:extLst>
              <a:ext uri="{FF2B5EF4-FFF2-40B4-BE49-F238E27FC236}">
                <a16:creationId xmlns:a16="http://schemas.microsoft.com/office/drawing/2014/main" id="{084AB96B-7CFB-B144-BB65-027980F3E3A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51616" y="5762623"/>
            <a:ext cx="2305121" cy="600908"/>
          </a:xfrm>
          <a:prstGeom prst="rect">
            <a:avLst/>
          </a:prstGeom>
        </p:spPr>
      </p:pic>
    </p:spTree>
    <p:extLst>
      <p:ext uri="{BB962C8B-B14F-4D97-AF65-F5344CB8AC3E}">
        <p14:creationId xmlns:p14="http://schemas.microsoft.com/office/powerpoint/2010/main" val="127973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540660-0443-4149-9408-4E5458E1B1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8" y="0"/>
            <a:ext cx="12190024" cy="6858000"/>
          </a:xfrm>
          <a:prstGeom prst="rect">
            <a:avLst/>
          </a:prstGeom>
        </p:spPr>
      </p:pic>
      <p:pic>
        <p:nvPicPr>
          <p:cNvPr id="5" name="Picture 4">
            <a:extLst>
              <a:ext uri="{FF2B5EF4-FFF2-40B4-BE49-F238E27FC236}">
                <a16:creationId xmlns:a16="http://schemas.microsoft.com/office/drawing/2014/main" id="{AC0D8D17-D781-BC4F-813E-1A3DAEF14D7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0904" y="525230"/>
            <a:ext cx="2305121" cy="600254"/>
          </a:xfrm>
          <a:prstGeom prst="rect">
            <a:avLst/>
          </a:prstGeom>
        </p:spPr>
      </p:pic>
      <p:sp>
        <p:nvSpPr>
          <p:cNvPr id="7" name="Text Placeholder 2">
            <a:extLst>
              <a:ext uri="{FF2B5EF4-FFF2-40B4-BE49-F238E27FC236}">
                <a16:creationId xmlns:a16="http://schemas.microsoft.com/office/drawing/2014/main" id="{A00FD918-2ACF-F54E-A047-13E09D5FCD66}"/>
              </a:ext>
            </a:extLst>
          </p:cNvPr>
          <p:cNvSpPr>
            <a:spLocks noGrp="1"/>
          </p:cNvSpPr>
          <p:nvPr>
            <p:ph type="body" sz="quarter" idx="11" hasCustomPrompt="1"/>
          </p:nvPr>
        </p:nvSpPr>
        <p:spPr>
          <a:xfrm>
            <a:off x="775252" y="2673625"/>
            <a:ext cx="7623314" cy="3269975"/>
          </a:xfrm>
          <a:prstGeom prst="rect">
            <a:avLst/>
          </a:prstGeom>
        </p:spPr>
        <p:txBody>
          <a:bodyPr/>
          <a:lstStyle>
            <a:lvl1pPr marL="0" indent="0">
              <a:buNone/>
              <a:defRPr sz="4400" i="1" baseline="0">
                <a:solidFill>
                  <a:schemeClr val="tx1">
                    <a:lumMod val="75000"/>
                    <a:lumOff val="25000"/>
                  </a:schemeClr>
                </a:solidFill>
                <a:latin typeface="+mj-lt"/>
              </a:defRPr>
            </a:lvl1pPr>
          </a:lstStyle>
          <a:p>
            <a:r>
              <a:rPr lang="en-US"/>
              <a:t>“Pull quote”</a:t>
            </a:r>
          </a:p>
        </p:txBody>
      </p:sp>
      <p:sp>
        <p:nvSpPr>
          <p:cNvPr id="2" name="Slide Number Placeholder 1"/>
          <p:cNvSpPr>
            <a:spLocks noGrp="1"/>
          </p:cNvSpPr>
          <p:nvPr>
            <p:ph type="sldNum" sz="quarter" idx="12"/>
          </p:nvPr>
        </p:nvSpPr>
        <p:spPr>
          <a:xfrm>
            <a:off x="8476125" y="6356350"/>
            <a:ext cx="2743200" cy="365125"/>
          </a:xfrm>
        </p:spPr>
        <p:txBody>
          <a:bodyPr/>
          <a:lstStyle/>
          <a:p>
            <a:fld id="{1E40567B-C52C-4143-B24C-AB1E91DB602F}" type="slidenum">
              <a:rPr lang="en-CA" smtClean="0"/>
              <a:pPr/>
              <a:t>‹#›</a:t>
            </a:fld>
            <a:endParaRPr lang="en-CA"/>
          </a:p>
        </p:txBody>
      </p:sp>
    </p:spTree>
    <p:extLst>
      <p:ext uri="{BB962C8B-B14F-4D97-AF65-F5344CB8AC3E}">
        <p14:creationId xmlns:p14="http://schemas.microsoft.com/office/powerpoint/2010/main" val="173241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440EF5-8538-3242-83FE-DA7553A76E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8" y="0"/>
            <a:ext cx="12190024" cy="6858000"/>
          </a:xfrm>
          <a:prstGeom prst="rect">
            <a:avLst/>
          </a:prstGeom>
        </p:spPr>
      </p:pic>
      <p:pic>
        <p:nvPicPr>
          <p:cNvPr id="11" name="Picture 10">
            <a:extLst>
              <a:ext uri="{FF2B5EF4-FFF2-40B4-BE49-F238E27FC236}">
                <a16:creationId xmlns:a16="http://schemas.microsoft.com/office/drawing/2014/main" id="{4E49B578-7E4E-F54D-AE33-266E91E4B8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0904" y="525230"/>
            <a:ext cx="2305121" cy="600254"/>
          </a:xfrm>
          <a:prstGeom prst="rect">
            <a:avLst/>
          </a:prstGeom>
        </p:spPr>
      </p:pic>
      <p:sp>
        <p:nvSpPr>
          <p:cNvPr id="9" name="Text Placeholder 2">
            <a:extLst>
              <a:ext uri="{FF2B5EF4-FFF2-40B4-BE49-F238E27FC236}">
                <a16:creationId xmlns:a16="http://schemas.microsoft.com/office/drawing/2014/main" id="{D2FD2259-6ACD-3144-8F9C-B0F9BDB99495}"/>
              </a:ext>
            </a:extLst>
          </p:cNvPr>
          <p:cNvSpPr>
            <a:spLocks noGrp="1"/>
          </p:cNvSpPr>
          <p:nvPr>
            <p:ph type="body" sz="quarter" idx="11" hasCustomPrompt="1"/>
          </p:nvPr>
        </p:nvSpPr>
        <p:spPr>
          <a:xfrm>
            <a:off x="775252" y="2673625"/>
            <a:ext cx="7623314" cy="3269975"/>
          </a:xfrm>
          <a:prstGeom prst="rect">
            <a:avLst/>
          </a:prstGeom>
        </p:spPr>
        <p:txBody>
          <a:bodyPr/>
          <a:lstStyle>
            <a:lvl1pPr marL="0" indent="0">
              <a:buNone/>
              <a:defRPr sz="4400" i="1" baseline="0">
                <a:solidFill>
                  <a:schemeClr val="tx1">
                    <a:lumMod val="75000"/>
                    <a:lumOff val="25000"/>
                  </a:schemeClr>
                </a:solidFill>
                <a:latin typeface="+mj-lt"/>
              </a:defRPr>
            </a:lvl1pPr>
          </a:lstStyle>
          <a:p>
            <a:r>
              <a:rPr lang="en-US"/>
              <a:t>“Pull quote”</a:t>
            </a:r>
          </a:p>
        </p:txBody>
      </p:sp>
      <p:sp>
        <p:nvSpPr>
          <p:cNvPr id="2" name="Slide Number Placeholder 1"/>
          <p:cNvSpPr>
            <a:spLocks noGrp="1"/>
          </p:cNvSpPr>
          <p:nvPr>
            <p:ph type="sldNum" sz="quarter" idx="12"/>
          </p:nvPr>
        </p:nvSpPr>
        <p:spPr/>
        <p:txBody>
          <a:bodyPr/>
          <a:lstStyle/>
          <a:p>
            <a:fld id="{1E40567B-C52C-4143-B24C-AB1E91DB602F}" type="slidenum">
              <a:rPr lang="en-CA" smtClean="0"/>
              <a:pPr/>
              <a:t>‹#›</a:t>
            </a:fld>
            <a:endParaRPr lang="en-CA"/>
          </a:p>
        </p:txBody>
      </p:sp>
    </p:spTree>
    <p:extLst>
      <p:ext uri="{BB962C8B-B14F-4D97-AF65-F5344CB8AC3E}">
        <p14:creationId xmlns:p14="http://schemas.microsoft.com/office/powerpoint/2010/main" val="356596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03DB55-60C3-CD47-9116-D8CB5E8047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8" y="0"/>
            <a:ext cx="12190024" cy="6858000"/>
          </a:xfrm>
          <a:prstGeom prst="rect">
            <a:avLst/>
          </a:prstGeom>
        </p:spPr>
      </p:pic>
      <p:pic>
        <p:nvPicPr>
          <p:cNvPr id="8" name="Picture 7">
            <a:extLst>
              <a:ext uri="{FF2B5EF4-FFF2-40B4-BE49-F238E27FC236}">
                <a16:creationId xmlns:a16="http://schemas.microsoft.com/office/drawing/2014/main" id="{D8B74352-AF83-B647-A97E-7BB0D39A1C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51616" y="491085"/>
            <a:ext cx="2305121" cy="600908"/>
          </a:xfrm>
          <a:prstGeom prst="rect">
            <a:avLst/>
          </a:prstGeom>
        </p:spPr>
      </p:pic>
      <p:sp>
        <p:nvSpPr>
          <p:cNvPr id="5" name="Text Placeholder 7">
            <a:extLst>
              <a:ext uri="{FF2B5EF4-FFF2-40B4-BE49-F238E27FC236}">
                <a16:creationId xmlns:a16="http://schemas.microsoft.com/office/drawing/2014/main" id="{71BEB38D-D150-0C46-8501-3CAA797E8A11}"/>
              </a:ext>
            </a:extLst>
          </p:cNvPr>
          <p:cNvSpPr>
            <a:spLocks noGrp="1"/>
          </p:cNvSpPr>
          <p:nvPr>
            <p:ph type="body" sz="quarter" idx="10" hasCustomPrompt="1"/>
          </p:nvPr>
        </p:nvSpPr>
        <p:spPr>
          <a:xfrm>
            <a:off x="725556" y="5346631"/>
            <a:ext cx="11466444" cy="1133475"/>
          </a:xfrm>
          <a:prstGeom prst="rect">
            <a:avLst/>
          </a:prstGeom>
        </p:spPr>
        <p:txBody>
          <a:bodyPr/>
          <a:lstStyle>
            <a:lvl1pPr marL="0" indent="0" algn="l">
              <a:buNone/>
              <a:defRPr sz="6000">
                <a:solidFill>
                  <a:schemeClr val="bg1"/>
                </a:solidFill>
                <a:latin typeface="+mj-lt"/>
              </a:defRPr>
            </a:lvl1pPr>
          </a:lstStyle>
          <a:p>
            <a:pPr lvl="0"/>
            <a:r>
              <a:rPr lang="en-US"/>
              <a:t>Section title</a:t>
            </a:r>
          </a:p>
        </p:txBody>
      </p:sp>
    </p:spTree>
    <p:extLst>
      <p:ext uri="{BB962C8B-B14F-4D97-AF65-F5344CB8AC3E}">
        <p14:creationId xmlns:p14="http://schemas.microsoft.com/office/powerpoint/2010/main" val="16511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B582C5-4CC5-8C4C-9CBD-8B2691F562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988" y="-1587"/>
            <a:ext cx="12190024" cy="6858000"/>
          </a:xfrm>
          <a:prstGeom prst="rect">
            <a:avLst/>
          </a:prstGeom>
        </p:spPr>
      </p:pic>
      <p:pic>
        <p:nvPicPr>
          <p:cNvPr id="10" name="Picture 9">
            <a:extLst>
              <a:ext uri="{FF2B5EF4-FFF2-40B4-BE49-F238E27FC236}">
                <a16:creationId xmlns:a16="http://schemas.microsoft.com/office/drawing/2014/main" id="{9E620EDF-C038-9C40-8FD8-50FFECAA3AC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239938" y="427325"/>
            <a:ext cx="2305121" cy="600254"/>
          </a:xfrm>
          <a:prstGeom prst="rect">
            <a:avLst/>
          </a:prstGeom>
        </p:spPr>
      </p:pic>
      <p:sp>
        <p:nvSpPr>
          <p:cNvPr id="11" name="Text Placeholder 2">
            <a:extLst>
              <a:ext uri="{FF2B5EF4-FFF2-40B4-BE49-F238E27FC236}">
                <a16:creationId xmlns:a16="http://schemas.microsoft.com/office/drawing/2014/main" id="{223C50F8-A159-B640-9333-B5BCCA94F6E6}"/>
              </a:ext>
            </a:extLst>
          </p:cNvPr>
          <p:cNvSpPr>
            <a:spLocks noGrp="1"/>
          </p:cNvSpPr>
          <p:nvPr>
            <p:ph type="body" sz="quarter" idx="10"/>
          </p:nvPr>
        </p:nvSpPr>
        <p:spPr>
          <a:xfrm>
            <a:off x="974033" y="1825626"/>
            <a:ext cx="8855767" cy="3124062"/>
          </a:xfrm>
          <a:prstGeom prst="rect">
            <a:avLst/>
          </a:prstGeom>
        </p:spPr>
        <p:txBody>
          <a:bodyPr/>
          <a:lstStyle>
            <a:lvl1pPr>
              <a:defRPr sz="2400">
                <a:solidFill>
                  <a:schemeClr val="tx1">
                    <a:lumMod val="75000"/>
                    <a:lumOff val="25000"/>
                  </a:schemeClr>
                </a:solidFill>
                <a:latin typeface="+mj-lt"/>
              </a:defRPr>
            </a:lvl1pPr>
            <a:lvl2pPr>
              <a:defRPr sz="2000">
                <a:solidFill>
                  <a:schemeClr val="tx1">
                    <a:lumMod val="75000"/>
                    <a:lumOff val="25000"/>
                  </a:schemeClr>
                </a:solidFill>
                <a:latin typeface="+mj-lt"/>
              </a:defRPr>
            </a:lvl2pPr>
            <a:lvl3pPr>
              <a:defRPr sz="1800">
                <a:solidFill>
                  <a:schemeClr val="tx1">
                    <a:lumMod val="75000"/>
                    <a:lumOff val="25000"/>
                  </a:schemeClr>
                </a:solidFill>
                <a:latin typeface="+mj-lt"/>
              </a:defRPr>
            </a:lvl3pPr>
            <a:lvl4pPr>
              <a:defRPr sz="1600">
                <a:solidFill>
                  <a:schemeClr val="tx1">
                    <a:lumMod val="75000"/>
                    <a:lumOff val="25000"/>
                  </a:schemeClr>
                </a:solidFill>
                <a:latin typeface="+mj-lt"/>
              </a:defRPr>
            </a:lvl4pPr>
            <a:lvl5pPr>
              <a:defRPr sz="1600">
                <a:solidFill>
                  <a:schemeClr val="tx1">
                    <a:lumMod val="75000"/>
                    <a:lumOff val="2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3093A389-B34E-904E-85BE-D31CF9A8AB58}"/>
              </a:ext>
            </a:extLst>
          </p:cNvPr>
          <p:cNvSpPr>
            <a:spLocks noGrp="1"/>
          </p:cNvSpPr>
          <p:nvPr>
            <p:ph type="body" sz="quarter" idx="11" hasCustomPrompt="1"/>
          </p:nvPr>
        </p:nvSpPr>
        <p:spPr>
          <a:xfrm>
            <a:off x="838200" y="648324"/>
            <a:ext cx="8328993" cy="921887"/>
          </a:xfrm>
          <a:prstGeom prst="rect">
            <a:avLst/>
          </a:prstGeom>
        </p:spPr>
        <p:txBody>
          <a:bodyPr anchor="ctr"/>
          <a:lstStyle>
            <a:lvl1pPr marL="0" indent="0">
              <a:buNone/>
              <a:defRPr sz="4000">
                <a:solidFill>
                  <a:schemeClr val="tx1">
                    <a:lumMod val="75000"/>
                    <a:lumOff val="25000"/>
                  </a:schemeClr>
                </a:solidFill>
                <a:latin typeface="+mj-lt"/>
              </a:defRPr>
            </a:lvl1pPr>
            <a:lvl2pPr marL="457200" indent="0" algn="l">
              <a:buNone/>
              <a:defRPr>
                <a:solidFill>
                  <a:schemeClr val="tx1">
                    <a:lumMod val="75000"/>
                    <a:lumOff val="25000"/>
                  </a:schemeClr>
                </a:solidFill>
                <a:latin typeface="+mj-lt"/>
              </a:defRPr>
            </a:lvl2pPr>
          </a:lstStyle>
          <a:p>
            <a:pPr lvl="0"/>
            <a:r>
              <a:rPr lang="en-US"/>
              <a:t>Heading</a:t>
            </a:r>
          </a:p>
        </p:txBody>
      </p:sp>
      <p:sp>
        <p:nvSpPr>
          <p:cNvPr id="2" name="Slide Number Placeholder 1"/>
          <p:cNvSpPr>
            <a:spLocks noGrp="1"/>
          </p:cNvSpPr>
          <p:nvPr>
            <p:ph type="sldNum" sz="quarter" idx="12"/>
          </p:nvPr>
        </p:nvSpPr>
        <p:spPr/>
        <p:txBody>
          <a:bodyPr/>
          <a:lstStyle/>
          <a:p>
            <a:fld id="{1E40567B-C52C-4143-B24C-AB1E91DB602F}" type="slidenum">
              <a:rPr lang="en-CA" smtClean="0"/>
              <a:pPr/>
              <a:t>‹#›</a:t>
            </a:fld>
            <a:endParaRPr lang="en-CA"/>
          </a:p>
        </p:txBody>
      </p:sp>
    </p:spTree>
    <p:extLst>
      <p:ext uri="{BB962C8B-B14F-4D97-AF65-F5344CB8AC3E}">
        <p14:creationId xmlns:p14="http://schemas.microsoft.com/office/powerpoint/2010/main" val="22065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62EF61-2350-8346-AAA3-92AC27ED8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988" y="0"/>
            <a:ext cx="12190024" cy="6858000"/>
          </a:xfrm>
          <a:prstGeom prst="rect">
            <a:avLst/>
          </a:prstGeom>
        </p:spPr>
      </p:pic>
      <p:pic>
        <p:nvPicPr>
          <p:cNvPr id="10" name="Picture 9">
            <a:extLst>
              <a:ext uri="{FF2B5EF4-FFF2-40B4-BE49-F238E27FC236}">
                <a16:creationId xmlns:a16="http://schemas.microsoft.com/office/drawing/2014/main" id="{9E620EDF-C038-9C40-8FD8-50FFECAA3AC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239938" y="427325"/>
            <a:ext cx="2305121" cy="600254"/>
          </a:xfrm>
          <a:prstGeom prst="rect">
            <a:avLst/>
          </a:prstGeom>
        </p:spPr>
      </p:pic>
      <p:sp>
        <p:nvSpPr>
          <p:cNvPr id="6" name="Text Placeholder 2">
            <a:extLst>
              <a:ext uri="{FF2B5EF4-FFF2-40B4-BE49-F238E27FC236}">
                <a16:creationId xmlns:a16="http://schemas.microsoft.com/office/drawing/2014/main" id="{A44B039C-6C8D-D945-A83B-56FBA312D943}"/>
              </a:ext>
            </a:extLst>
          </p:cNvPr>
          <p:cNvSpPr>
            <a:spLocks noGrp="1"/>
          </p:cNvSpPr>
          <p:nvPr>
            <p:ph type="body" sz="quarter" idx="10"/>
          </p:nvPr>
        </p:nvSpPr>
        <p:spPr>
          <a:xfrm>
            <a:off x="974033" y="1825626"/>
            <a:ext cx="10571026" cy="3048000"/>
          </a:xfrm>
          <a:prstGeom prst="rect">
            <a:avLst/>
          </a:prstGeom>
        </p:spPr>
        <p:txBody>
          <a:bodyPr/>
          <a:lstStyle>
            <a:lvl1pPr>
              <a:defRPr sz="2400">
                <a:solidFill>
                  <a:schemeClr val="tx1">
                    <a:lumMod val="75000"/>
                    <a:lumOff val="25000"/>
                  </a:schemeClr>
                </a:solidFill>
                <a:latin typeface="+mj-lt"/>
              </a:defRPr>
            </a:lvl1pPr>
            <a:lvl2pPr>
              <a:defRPr sz="2000">
                <a:solidFill>
                  <a:schemeClr val="tx1">
                    <a:lumMod val="75000"/>
                    <a:lumOff val="25000"/>
                  </a:schemeClr>
                </a:solidFill>
                <a:latin typeface="+mj-lt"/>
              </a:defRPr>
            </a:lvl2pPr>
            <a:lvl3pPr>
              <a:defRPr sz="1800">
                <a:solidFill>
                  <a:schemeClr val="tx1">
                    <a:lumMod val="75000"/>
                    <a:lumOff val="25000"/>
                  </a:schemeClr>
                </a:solidFill>
                <a:latin typeface="+mj-lt"/>
              </a:defRPr>
            </a:lvl3pPr>
            <a:lvl4pPr>
              <a:defRPr sz="1600">
                <a:solidFill>
                  <a:schemeClr val="tx1">
                    <a:lumMod val="75000"/>
                    <a:lumOff val="25000"/>
                  </a:schemeClr>
                </a:solidFill>
                <a:latin typeface="+mj-lt"/>
              </a:defRPr>
            </a:lvl4pPr>
            <a:lvl5pPr>
              <a:defRPr sz="1600">
                <a:solidFill>
                  <a:schemeClr val="tx1">
                    <a:lumMod val="75000"/>
                    <a:lumOff val="2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47C777F2-F4E7-A649-A718-C1E203D152CE}"/>
              </a:ext>
            </a:extLst>
          </p:cNvPr>
          <p:cNvSpPr>
            <a:spLocks noGrp="1"/>
          </p:cNvSpPr>
          <p:nvPr>
            <p:ph type="body" sz="quarter" idx="11" hasCustomPrompt="1"/>
          </p:nvPr>
        </p:nvSpPr>
        <p:spPr>
          <a:xfrm>
            <a:off x="838200" y="648324"/>
            <a:ext cx="8328993" cy="921887"/>
          </a:xfrm>
          <a:prstGeom prst="rect">
            <a:avLst/>
          </a:prstGeom>
        </p:spPr>
        <p:txBody>
          <a:bodyPr anchor="ctr"/>
          <a:lstStyle>
            <a:lvl1pPr marL="0" indent="0">
              <a:buNone/>
              <a:defRPr sz="4000">
                <a:solidFill>
                  <a:schemeClr val="tx1">
                    <a:lumMod val="75000"/>
                    <a:lumOff val="25000"/>
                  </a:schemeClr>
                </a:solidFill>
                <a:latin typeface="+mj-lt"/>
              </a:defRPr>
            </a:lvl1pPr>
            <a:lvl2pPr marL="457200" indent="0" algn="l">
              <a:buNone/>
              <a:defRPr>
                <a:solidFill>
                  <a:schemeClr val="tx1">
                    <a:lumMod val="75000"/>
                    <a:lumOff val="25000"/>
                  </a:schemeClr>
                </a:solidFill>
                <a:latin typeface="+mj-lt"/>
              </a:defRPr>
            </a:lvl2pPr>
          </a:lstStyle>
          <a:p>
            <a:pPr lvl="0"/>
            <a:r>
              <a:rPr lang="en-US"/>
              <a:t>Heading</a:t>
            </a:r>
          </a:p>
        </p:txBody>
      </p:sp>
      <p:sp>
        <p:nvSpPr>
          <p:cNvPr id="2" name="Slide Number Placeholder 1"/>
          <p:cNvSpPr>
            <a:spLocks noGrp="1"/>
          </p:cNvSpPr>
          <p:nvPr>
            <p:ph type="sldNum" sz="quarter" idx="12"/>
          </p:nvPr>
        </p:nvSpPr>
        <p:spPr>
          <a:xfrm>
            <a:off x="8610600" y="6078444"/>
            <a:ext cx="2743200" cy="365125"/>
          </a:xfrm>
        </p:spPr>
        <p:txBody>
          <a:bodyPr/>
          <a:lstStyle>
            <a:lvl1pPr>
              <a:defRPr>
                <a:solidFill>
                  <a:schemeClr val="bg1"/>
                </a:solidFill>
              </a:defRPr>
            </a:lvl1pPr>
          </a:lstStyle>
          <a:p>
            <a:fld id="{1E40567B-C52C-4143-B24C-AB1E91DB602F}" type="slidenum">
              <a:rPr lang="en-CA" smtClean="0"/>
              <a:pPr/>
              <a:t>‹#›</a:t>
            </a:fld>
            <a:endParaRPr lang="en-CA"/>
          </a:p>
        </p:txBody>
      </p:sp>
    </p:spTree>
    <p:extLst>
      <p:ext uri="{BB962C8B-B14F-4D97-AF65-F5344CB8AC3E}">
        <p14:creationId xmlns:p14="http://schemas.microsoft.com/office/powerpoint/2010/main" val="197110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Content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620EDF-C038-9C40-8FD8-50FFECAA3A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39938" y="427325"/>
            <a:ext cx="2305121" cy="600254"/>
          </a:xfrm>
          <a:prstGeom prst="rect">
            <a:avLst/>
          </a:prstGeom>
        </p:spPr>
      </p:pic>
      <p:pic>
        <p:nvPicPr>
          <p:cNvPr id="3" name="Picture 2">
            <a:extLst>
              <a:ext uri="{FF2B5EF4-FFF2-40B4-BE49-F238E27FC236}">
                <a16:creationId xmlns:a16="http://schemas.microsoft.com/office/drawing/2014/main" id="{6EBB7C60-139D-3A4E-BD2E-8EBDFD43D8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06" y="3810000"/>
            <a:ext cx="12184388" cy="3048000"/>
          </a:xfrm>
          <a:prstGeom prst="rect">
            <a:avLst/>
          </a:prstGeom>
        </p:spPr>
      </p:pic>
      <p:sp>
        <p:nvSpPr>
          <p:cNvPr id="8" name="Content Placeholder 3">
            <a:extLst>
              <a:ext uri="{FF2B5EF4-FFF2-40B4-BE49-F238E27FC236}">
                <a16:creationId xmlns:a16="http://schemas.microsoft.com/office/drawing/2014/main" id="{91385CEB-CDB7-B444-8B9D-138A17BC11B2}"/>
              </a:ext>
            </a:extLst>
          </p:cNvPr>
          <p:cNvSpPr>
            <a:spLocks noGrp="1"/>
          </p:cNvSpPr>
          <p:nvPr>
            <p:ph sz="half" idx="2" hasCustomPrompt="1"/>
          </p:nvPr>
        </p:nvSpPr>
        <p:spPr>
          <a:xfrm>
            <a:off x="839788" y="1690689"/>
            <a:ext cx="5157787" cy="3159104"/>
          </a:xfrm>
          <a:prstGeom prst="rect">
            <a:avLst/>
          </a:prstGeom>
        </p:spPr>
        <p:txBody>
          <a:bodyPr/>
          <a:lstStyle>
            <a:lvl1pPr>
              <a:defRPr sz="2400">
                <a:solidFill>
                  <a:schemeClr val="tx1">
                    <a:lumMod val="75000"/>
                    <a:lumOff val="25000"/>
                  </a:schemeClr>
                </a:solidFill>
                <a:latin typeface="+mj-lt"/>
              </a:defRPr>
            </a:lvl1pPr>
            <a:lvl2pPr>
              <a:defRPr sz="1600">
                <a:solidFill>
                  <a:schemeClr val="tx1">
                    <a:lumMod val="75000"/>
                    <a:lumOff val="25000"/>
                  </a:schemeClr>
                </a:solidFill>
                <a:latin typeface="+mj-lt"/>
              </a:defRPr>
            </a:lvl2pPr>
          </a:lstStyle>
          <a:p>
            <a:r>
              <a:rPr lang="en-US"/>
              <a:t>Subheading</a:t>
            </a:r>
          </a:p>
          <a:p>
            <a:pPr lvl="1"/>
            <a:r>
              <a:rPr lang="en-US"/>
              <a:t>Bullet 1</a:t>
            </a:r>
          </a:p>
          <a:p>
            <a:pPr lvl="1"/>
            <a:r>
              <a:rPr lang="en-US"/>
              <a:t>Bullet 2</a:t>
            </a:r>
          </a:p>
          <a:p>
            <a:pPr lvl="1"/>
            <a:r>
              <a:rPr lang="en-US"/>
              <a:t>Bullet 3</a:t>
            </a:r>
          </a:p>
        </p:txBody>
      </p:sp>
      <p:sp>
        <p:nvSpPr>
          <p:cNvPr id="9" name="Content Placeholder 4">
            <a:extLst>
              <a:ext uri="{FF2B5EF4-FFF2-40B4-BE49-F238E27FC236}">
                <a16:creationId xmlns:a16="http://schemas.microsoft.com/office/drawing/2014/main" id="{BF8C579E-ED94-AB42-87A4-1B1791304001}"/>
              </a:ext>
            </a:extLst>
          </p:cNvPr>
          <p:cNvSpPr>
            <a:spLocks noGrp="1"/>
          </p:cNvSpPr>
          <p:nvPr>
            <p:ph sz="quarter" idx="4" hasCustomPrompt="1"/>
          </p:nvPr>
        </p:nvSpPr>
        <p:spPr>
          <a:xfrm>
            <a:off x="6172200" y="1690689"/>
            <a:ext cx="5183188" cy="315910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lumMod val="75000"/>
                    <a:lumOff val="25000"/>
                  </a:schemeClr>
                </a:solidFill>
                <a:latin typeface="+mj-lt"/>
              </a:defRPr>
            </a:lvl1pPr>
            <a:lvl2pPr>
              <a:defRPr sz="1600">
                <a:solidFill>
                  <a:schemeClr val="tx1">
                    <a:lumMod val="75000"/>
                    <a:lumOff val="25000"/>
                  </a:schemeClr>
                </a:solidFill>
                <a:latin typeface="+mj-lt"/>
              </a:defRPr>
            </a:lvl2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Subheading</a:t>
            </a:r>
          </a:p>
          <a:p>
            <a:pPr lvl="1"/>
            <a:r>
              <a:rPr lang="en-US"/>
              <a:t>Bullet 1</a:t>
            </a:r>
          </a:p>
          <a:p>
            <a:pPr lvl="1"/>
            <a:r>
              <a:rPr lang="en-US"/>
              <a:t>Bullet 2</a:t>
            </a:r>
          </a:p>
          <a:p>
            <a:pPr lvl="1"/>
            <a:r>
              <a:rPr lang="en-US"/>
              <a:t>Bullet 3</a:t>
            </a:r>
          </a:p>
        </p:txBody>
      </p:sp>
      <p:sp>
        <p:nvSpPr>
          <p:cNvPr id="11" name="Text Placeholder 5">
            <a:extLst>
              <a:ext uri="{FF2B5EF4-FFF2-40B4-BE49-F238E27FC236}">
                <a16:creationId xmlns:a16="http://schemas.microsoft.com/office/drawing/2014/main" id="{E517443B-09CA-4249-8384-6146D4E18D17}"/>
              </a:ext>
            </a:extLst>
          </p:cNvPr>
          <p:cNvSpPr>
            <a:spLocks noGrp="1"/>
          </p:cNvSpPr>
          <p:nvPr>
            <p:ph type="body" sz="quarter" idx="11" hasCustomPrompt="1"/>
          </p:nvPr>
        </p:nvSpPr>
        <p:spPr>
          <a:xfrm>
            <a:off x="838200" y="648324"/>
            <a:ext cx="8328993" cy="921887"/>
          </a:xfrm>
          <a:prstGeom prst="rect">
            <a:avLst/>
          </a:prstGeom>
        </p:spPr>
        <p:txBody>
          <a:bodyPr anchor="ctr"/>
          <a:lstStyle>
            <a:lvl1pPr marL="0" indent="0">
              <a:buNone/>
              <a:defRPr sz="4000">
                <a:solidFill>
                  <a:schemeClr val="tx1">
                    <a:lumMod val="75000"/>
                    <a:lumOff val="25000"/>
                  </a:schemeClr>
                </a:solidFill>
                <a:latin typeface="+mj-lt"/>
              </a:defRPr>
            </a:lvl1pPr>
          </a:lstStyle>
          <a:p>
            <a:r>
              <a:rPr lang="en-US"/>
              <a:t>Heading</a:t>
            </a:r>
          </a:p>
        </p:txBody>
      </p:sp>
      <p:sp>
        <p:nvSpPr>
          <p:cNvPr id="2" name="Slide Number Placeholder 1"/>
          <p:cNvSpPr>
            <a:spLocks noGrp="1"/>
          </p:cNvSpPr>
          <p:nvPr>
            <p:ph type="sldNum" sz="quarter" idx="12"/>
          </p:nvPr>
        </p:nvSpPr>
        <p:spPr>
          <a:xfrm>
            <a:off x="8610600" y="6087409"/>
            <a:ext cx="2743200" cy="365125"/>
          </a:xfrm>
        </p:spPr>
        <p:txBody>
          <a:bodyPr/>
          <a:lstStyle>
            <a:lvl1pPr>
              <a:defRPr>
                <a:solidFill>
                  <a:schemeClr val="bg1"/>
                </a:solidFill>
              </a:defRPr>
            </a:lvl1pPr>
          </a:lstStyle>
          <a:p>
            <a:fld id="{1E40567B-C52C-4143-B24C-AB1E91DB602F}" type="slidenum">
              <a:rPr lang="en-CA" smtClean="0"/>
              <a:pPr/>
              <a:t>‹#›</a:t>
            </a:fld>
            <a:endParaRPr lang="en-CA"/>
          </a:p>
        </p:txBody>
      </p:sp>
    </p:spTree>
    <p:extLst>
      <p:ext uri="{BB962C8B-B14F-4D97-AF65-F5344CB8AC3E}">
        <p14:creationId xmlns:p14="http://schemas.microsoft.com/office/powerpoint/2010/main" val="181437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475A95-0A3E-224D-BA3D-F2472C911ED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53151" y="5779446"/>
            <a:ext cx="2305121" cy="600254"/>
          </a:xfrm>
          <a:prstGeom prst="rect">
            <a:avLst/>
          </a:prstGeom>
        </p:spPr>
      </p:pic>
      <p:sp>
        <p:nvSpPr>
          <p:cNvPr id="3" name="Text Placeholder 4">
            <a:extLst>
              <a:ext uri="{FF2B5EF4-FFF2-40B4-BE49-F238E27FC236}">
                <a16:creationId xmlns:a16="http://schemas.microsoft.com/office/drawing/2014/main" id="{47C777F2-F4E7-A649-A718-C1E203D152CE}"/>
              </a:ext>
            </a:extLst>
          </p:cNvPr>
          <p:cNvSpPr>
            <a:spLocks noGrp="1"/>
          </p:cNvSpPr>
          <p:nvPr>
            <p:ph type="body" sz="quarter" idx="11" hasCustomPrompt="1"/>
          </p:nvPr>
        </p:nvSpPr>
        <p:spPr>
          <a:xfrm>
            <a:off x="838200" y="648324"/>
            <a:ext cx="8328993" cy="921887"/>
          </a:xfrm>
          <a:prstGeom prst="rect">
            <a:avLst/>
          </a:prstGeom>
        </p:spPr>
        <p:txBody>
          <a:bodyPr anchor="ctr"/>
          <a:lstStyle>
            <a:lvl1pPr marL="0" indent="0">
              <a:buNone/>
              <a:defRPr sz="4000">
                <a:solidFill>
                  <a:schemeClr val="tx1">
                    <a:lumMod val="75000"/>
                    <a:lumOff val="25000"/>
                  </a:schemeClr>
                </a:solidFill>
                <a:latin typeface="+mj-lt"/>
              </a:defRPr>
            </a:lvl1pPr>
            <a:lvl2pPr marL="457200" indent="0" algn="l">
              <a:buNone/>
              <a:defRPr>
                <a:solidFill>
                  <a:schemeClr val="tx1">
                    <a:lumMod val="75000"/>
                    <a:lumOff val="25000"/>
                  </a:schemeClr>
                </a:solidFill>
                <a:latin typeface="+mj-lt"/>
              </a:defRPr>
            </a:lvl2pPr>
          </a:lstStyle>
          <a:p>
            <a:pPr lvl="0"/>
            <a:r>
              <a:rPr lang="en-US"/>
              <a:t>Heading</a:t>
            </a:r>
          </a:p>
        </p:txBody>
      </p:sp>
      <p:sp>
        <p:nvSpPr>
          <p:cNvPr id="2" name="Slide Number Placeholder 1"/>
          <p:cNvSpPr>
            <a:spLocks noGrp="1"/>
          </p:cNvSpPr>
          <p:nvPr>
            <p:ph type="sldNum" sz="quarter" idx="12"/>
          </p:nvPr>
        </p:nvSpPr>
        <p:spPr/>
        <p:txBody>
          <a:bodyPr/>
          <a:lstStyle/>
          <a:p>
            <a:fld id="{1E40567B-C52C-4143-B24C-AB1E91DB602F}" type="slidenum">
              <a:rPr lang="en-CA" smtClean="0"/>
              <a:pPr/>
              <a:t>‹#›</a:t>
            </a:fld>
            <a:endParaRPr lang="en-CA"/>
          </a:p>
        </p:txBody>
      </p:sp>
    </p:spTree>
    <p:extLst>
      <p:ext uri="{BB962C8B-B14F-4D97-AF65-F5344CB8AC3E}">
        <p14:creationId xmlns:p14="http://schemas.microsoft.com/office/powerpoint/2010/main" val="420328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b="1">
                <a:solidFill>
                  <a:schemeClr val="bg1">
                    <a:lumMod val="75000"/>
                  </a:schemeClr>
                </a:solidFill>
                <a:latin typeface="+mj-lt"/>
              </a:defRPr>
            </a:lvl1pPr>
          </a:lstStyle>
          <a:p>
            <a:fld id="{1E40567B-C52C-4143-B24C-AB1E91DB602F}" type="slidenum">
              <a:rPr lang="en-CA" smtClean="0"/>
              <a:pPr/>
              <a:t>‹#›</a:t>
            </a:fld>
            <a:endParaRPr lang="en-CA"/>
          </a:p>
        </p:txBody>
      </p:sp>
    </p:spTree>
    <p:extLst>
      <p:ext uri="{BB962C8B-B14F-4D97-AF65-F5344CB8AC3E}">
        <p14:creationId xmlns:p14="http://schemas.microsoft.com/office/powerpoint/2010/main" val="12884038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50" r:id="rId3"/>
    <p:sldLayoutId id="2147483649" r:id="rId4"/>
    <p:sldLayoutId id="2147483651" r:id="rId5"/>
    <p:sldLayoutId id="2147483652" r:id="rId6"/>
    <p:sldLayoutId id="2147483662" r:id="rId7"/>
    <p:sldLayoutId id="2147483661" r:id="rId8"/>
    <p:sldLayoutId id="214748365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jamanetwork.com/journals/jama/fullarticle/284389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can01.safelinks.protection.outlook.com/?url=https%3A%2F%2Fyoutu.be%2F1uEEHudpTRs%3Fsi%3DtYCDvQrMjF-SVMly&amp;data=05%7C02%7Csybil.hoiss%40phsa.ca%7C1f3315df0e024ac91a5908de379ab78f%7C31f660a5192a4db392baca424f1b259e%7C0%7C0%7C639009334811649928%7CUnknown%7CTWFpbGZsb3d8eyJFbXB0eU1hcGkiOnRydWUsIlYiOiIwLjAuMDAwMCIsIlAiOiJXaW4zMiIsIkFOIjoiTWFpbCIsIldUIjoyfQ%3D%3D%7C0%7C%7C%7C&amp;sdata=7ArRnukmp2V3yrLItvL9qToDlsGA8FbaQdlIJCaPoXo%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youtu.be/3MeTrHQnHag?si=4n0JmSpAHu9VBUV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842" y="1195138"/>
            <a:ext cx="8191710" cy="1133475"/>
          </a:xfrm>
        </p:spPr>
        <p:txBody>
          <a:bodyPr/>
          <a:lstStyle/>
          <a:p>
            <a:r>
              <a:rPr lang="en-US"/>
              <a:t>Recovery After Critical Illness Guide</a:t>
            </a:r>
            <a:endParaRPr lang="en-CA"/>
          </a:p>
        </p:txBody>
      </p:sp>
      <p:sp>
        <p:nvSpPr>
          <p:cNvPr id="3" name="Text Placeholder 2"/>
          <p:cNvSpPr>
            <a:spLocks noGrp="1"/>
          </p:cNvSpPr>
          <p:nvPr>
            <p:ph type="body" sz="quarter" idx="12"/>
          </p:nvPr>
        </p:nvSpPr>
        <p:spPr>
          <a:xfrm>
            <a:off x="-2124865" y="3056429"/>
            <a:ext cx="12192000" cy="1133475"/>
          </a:xfrm>
        </p:spPr>
        <p:txBody>
          <a:bodyPr/>
          <a:lstStyle/>
          <a:p>
            <a:r>
              <a:rPr lang="en-CA" dirty="0"/>
              <a:t>Critical Care BC  </a:t>
            </a:r>
          </a:p>
          <a:p>
            <a:r>
              <a:rPr lang="en-CA" dirty="0"/>
              <a:t>March 2026</a:t>
            </a:r>
          </a:p>
        </p:txBody>
      </p:sp>
      <p:pic>
        <p:nvPicPr>
          <p:cNvPr id="7" name="Picture 6">
            <a:extLst>
              <a:ext uri="{FF2B5EF4-FFF2-40B4-BE49-F238E27FC236}">
                <a16:creationId xmlns:a16="http://schemas.microsoft.com/office/drawing/2014/main" id="{B5C633BB-DB6E-E5A0-E686-43A9EB403445}"/>
              </a:ext>
            </a:extLst>
          </p:cNvPr>
          <p:cNvPicPr>
            <a:picLocks noChangeAspect="1"/>
          </p:cNvPicPr>
          <p:nvPr/>
        </p:nvPicPr>
        <p:blipFill>
          <a:blip r:embed="rId3"/>
          <a:stretch>
            <a:fillRect/>
          </a:stretch>
        </p:blipFill>
        <p:spPr>
          <a:xfrm>
            <a:off x="7919885" y="1394198"/>
            <a:ext cx="3453106" cy="4457935"/>
          </a:xfrm>
          <a:prstGeom prst="rect">
            <a:avLst/>
          </a:prstGeom>
        </p:spPr>
      </p:pic>
    </p:spTree>
    <p:extLst>
      <p:ext uri="{BB962C8B-B14F-4D97-AF65-F5344CB8AC3E}">
        <p14:creationId xmlns:p14="http://schemas.microsoft.com/office/powerpoint/2010/main" val="1250959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E04B4-5C51-3DE5-60A4-79C7CCCB75C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2D176DC-3AD8-2C94-1608-3E82FF0473A6}"/>
              </a:ext>
            </a:extLst>
          </p:cNvPr>
          <p:cNvSpPr>
            <a:spLocks noGrp="1"/>
          </p:cNvSpPr>
          <p:nvPr>
            <p:ph type="body" sz="quarter" idx="11"/>
          </p:nvPr>
        </p:nvSpPr>
        <p:spPr/>
        <p:txBody>
          <a:bodyPr/>
          <a:lstStyle/>
          <a:p>
            <a:r>
              <a:rPr lang="en-CA"/>
              <a:t>Teach‑Back Prompts</a:t>
            </a:r>
            <a:endParaRPr lang="en-US"/>
          </a:p>
        </p:txBody>
      </p:sp>
      <p:sp>
        <p:nvSpPr>
          <p:cNvPr id="2" name="Slide Number Placeholder 1">
            <a:extLst>
              <a:ext uri="{FF2B5EF4-FFF2-40B4-BE49-F238E27FC236}">
                <a16:creationId xmlns:a16="http://schemas.microsoft.com/office/drawing/2014/main" id="{6B348688-7D17-A755-C349-15106C40C577}"/>
              </a:ext>
            </a:extLst>
          </p:cNvPr>
          <p:cNvSpPr>
            <a:spLocks noGrp="1"/>
          </p:cNvSpPr>
          <p:nvPr>
            <p:ph type="sldNum" sz="quarter" idx="12"/>
          </p:nvPr>
        </p:nvSpPr>
        <p:spPr/>
        <p:txBody>
          <a:bodyPr/>
          <a:lstStyle/>
          <a:p>
            <a:fld id="{1E40567B-C52C-4143-B24C-AB1E91DB602F}" type="slidenum">
              <a:rPr lang="en-CA" smtClean="0"/>
              <a:pPr/>
              <a:t>10</a:t>
            </a:fld>
            <a:endParaRPr lang="en-CA"/>
          </a:p>
        </p:txBody>
      </p:sp>
      <p:sp>
        <p:nvSpPr>
          <p:cNvPr id="6" name="TextBox 5">
            <a:extLst>
              <a:ext uri="{FF2B5EF4-FFF2-40B4-BE49-F238E27FC236}">
                <a16:creationId xmlns:a16="http://schemas.microsoft.com/office/drawing/2014/main" id="{4A371AB2-C4C8-D4F2-AC1F-CFA313C861E2}"/>
              </a:ext>
            </a:extLst>
          </p:cNvPr>
          <p:cNvSpPr txBox="1"/>
          <p:nvPr/>
        </p:nvSpPr>
        <p:spPr>
          <a:xfrm>
            <a:off x="3852960" y="1564046"/>
            <a:ext cx="7924247" cy="954107"/>
          </a:xfrm>
          <a:prstGeom prst="rect">
            <a:avLst/>
          </a:prstGeom>
          <a:noFill/>
        </p:spPr>
        <p:txBody>
          <a:bodyPr wrap="square">
            <a:spAutoFit/>
          </a:bodyPr>
          <a:lstStyle/>
          <a:p>
            <a:pPr marL="285750" indent="-285750">
              <a:buFont typeface="Arial" panose="020B0604020202020204" pitchFamily="34" charset="0"/>
              <a:buChar char="•"/>
            </a:pPr>
            <a:r>
              <a:rPr lang="en-US" sz="2800">
                <a:solidFill>
                  <a:schemeClr val="tx1">
                    <a:lumMod val="75000"/>
                    <a:lumOff val="25000"/>
                  </a:schemeClr>
                </a:solidFill>
                <a:latin typeface="+mj-lt"/>
              </a:rPr>
              <a:t>Teach‑back is not a test of the patient and family—it's a test of our clarity and their understanding</a:t>
            </a:r>
            <a:r>
              <a:rPr lang="en-US" sz="2800"/>
              <a:t>.</a:t>
            </a:r>
          </a:p>
        </p:txBody>
      </p:sp>
      <p:sp>
        <p:nvSpPr>
          <p:cNvPr id="11" name="TextBox 10">
            <a:extLst>
              <a:ext uri="{FF2B5EF4-FFF2-40B4-BE49-F238E27FC236}">
                <a16:creationId xmlns:a16="http://schemas.microsoft.com/office/drawing/2014/main" id="{D3C84005-C1FE-DD6B-B8E6-EEBD0F5C0C5C}"/>
              </a:ext>
            </a:extLst>
          </p:cNvPr>
          <p:cNvSpPr txBox="1"/>
          <p:nvPr/>
        </p:nvSpPr>
        <p:spPr>
          <a:xfrm>
            <a:off x="71563" y="6538912"/>
            <a:ext cx="2122998" cy="276999"/>
          </a:xfrm>
          <a:prstGeom prst="rect">
            <a:avLst/>
          </a:prstGeom>
          <a:noFill/>
        </p:spPr>
        <p:txBody>
          <a:bodyPr wrap="square" rtlCol="0">
            <a:spAutoFit/>
          </a:bodyPr>
          <a:lstStyle/>
          <a:p>
            <a:r>
              <a:rPr lang="en-US" sz="1200" dirty="0"/>
              <a:t>MS Copilot generated image</a:t>
            </a:r>
            <a:endParaRPr lang="en-CA" sz="1200" dirty="0"/>
          </a:p>
        </p:txBody>
      </p:sp>
      <p:sp>
        <p:nvSpPr>
          <p:cNvPr id="3" name="TextBox 2">
            <a:extLst>
              <a:ext uri="{FF2B5EF4-FFF2-40B4-BE49-F238E27FC236}">
                <a16:creationId xmlns:a16="http://schemas.microsoft.com/office/drawing/2014/main" id="{00D87880-B80F-6DB7-742F-8C7CC2D03758}"/>
              </a:ext>
            </a:extLst>
          </p:cNvPr>
          <p:cNvSpPr txBox="1"/>
          <p:nvPr/>
        </p:nvSpPr>
        <p:spPr>
          <a:xfrm>
            <a:off x="4621695" y="2661476"/>
            <a:ext cx="756478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sz="2400">
                <a:ea typeface="Calibri"/>
                <a:cs typeface="Calibri"/>
              </a:rPr>
              <a:t>In your own words, what stands out for you?</a:t>
            </a:r>
          </a:p>
          <a:p>
            <a:pPr marL="285750" indent="-285750">
              <a:buFont typeface="Calibri"/>
              <a:buChar char="-"/>
            </a:pPr>
            <a:r>
              <a:rPr lang="en-US" sz="2400">
                <a:ea typeface="Calibri"/>
                <a:cs typeface="Calibri"/>
              </a:rPr>
              <a:t>What changes do you expect in the coming weeks and after discharge from hospital?</a:t>
            </a:r>
          </a:p>
          <a:p>
            <a:pPr marL="285750" indent="-285750">
              <a:buFont typeface="Calibri"/>
              <a:buChar char="-"/>
            </a:pPr>
            <a:r>
              <a:rPr lang="en-US" sz="2400">
                <a:ea typeface="Calibri"/>
                <a:cs typeface="Calibri"/>
              </a:rPr>
              <a:t>What symptoms would make you see your community health nurse, doctor, or seek emergency medical attention?</a:t>
            </a:r>
          </a:p>
        </p:txBody>
      </p:sp>
      <p:pic>
        <p:nvPicPr>
          <p:cNvPr id="7" name="Picture 6" descr="A group of people looking at a sign&#10;&#10;AI-generated content may be incorrect.">
            <a:extLst>
              <a:ext uri="{FF2B5EF4-FFF2-40B4-BE49-F238E27FC236}">
                <a16:creationId xmlns:a16="http://schemas.microsoft.com/office/drawing/2014/main" id="{941681D1-381C-2BFF-3BB8-0CDD775DA4CB}"/>
              </a:ext>
            </a:extLst>
          </p:cNvPr>
          <p:cNvPicPr>
            <a:picLocks noChangeAspect="1"/>
          </p:cNvPicPr>
          <p:nvPr/>
        </p:nvPicPr>
        <p:blipFill>
          <a:blip r:embed="rId3"/>
          <a:stretch>
            <a:fillRect/>
          </a:stretch>
        </p:blipFill>
        <p:spPr>
          <a:xfrm>
            <a:off x="4556" y="2260876"/>
            <a:ext cx="3591064" cy="4103205"/>
          </a:xfrm>
          <a:prstGeom prst="rect">
            <a:avLst/>
          </a:prstGeom>
        </p:spPr>
      </p:pic>
    </p:spTree>
    <p:extLst>
      <p:ext uri="{BB962C8B-B14F-4D97-AF65-F5344CB8AC3E}">
        <p14:creationId xmlns:p14="http://schemas.microsoft.com/office/powerpoint/2010/main" val="358630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F50AC-C438-74C6-B0DF-8D26A1EB9D5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AA636B5-68FC-76A0-B2FA-236EC62DB637}"/>
              </a:ext>
            </a:extLst>
          </p:cNvPr>
          <p:cNvSpPr>
            <a:spLocks noGrp="1"/>
          </p:cNvSpPr>
          <p:nvPr>
            <p:ph type="body" sz="quarter" idx="10"/>
          </p:nvPr>
        </p:nvSpPr>
        <p:spPr>
          <a:xfrm>
            <a:off x="689753" y="1400729"/>
            <a:ext cx="6772929" cy="4440002"/>
          </a:xfrm>
        </p:spPr>
        <p:txBody>
          <a:bodyPr lIns="91440" tIns="45720" rIns="91440" bIns="45720" anchor="t"/>
          <a:lstStyle/>
          <a:p>
            <a:r>
              <a:rPr lang="en-US" sz="2800" dirty="0"/>
              <a:t>Offer print or digital copies</a:t>
            </a:r>
          </a:p>
          <a:p>
            <a:r>
              <a:rPr lang="en-US" sz="2800" dirty="0"/>
              <a:t>Display the QR poster</a:t>
            </a:r>
            <a:endParaRPr lang="en-US" sz="2800" dirty="0">
              <a:ea typeface="Calibri Light"/>
              <a:cs typeface="Calibri Light"/>
            </a:endParaRPr>
          </a:p>
          <a:p>
            <a:r>
              <a:rPr lang="en-US" sz="2800" dirty="0"/>
              <a:t>Highlight key pages</a:t>
            </a:r>
          </a:p>
          <a:p>
            <a:r>
              <a:rPr lang="en-US" sz="2800" dirty="0"/>
              <a:t>Encourage family/caregivers to review</a:t>
            </a:r>
            <a:endParaRPr lang="en-US" sz="2800" dirty="0">
              <a:ea typeface="Calibri Light"/>
              <a:cs typeface="Calibri Light"/>
            </a:endParaRPr>
          </a:p>
          <a:p>
            <a:r>
              <a:rPr lang="en-US" sz="2800" dirty="0"/>
              <a:t>Most effective if reviewed frequently            throughout the trajectory of care</a:t>
            </a:r>
          </a:p>
          <a:p>
            <a:r>
              <a:rPr lang="en-US" sz="2800" dirty="0"/>
              <a:t>Education about PICS/PICS-F is required for med/surg, rehab &amp; community health staff</a:t>
            </a:r>
          </a:p>
          <a:p>
            <a:pPr marL="0" indent="0">
              <a:buNone/>
            </a:pPr>
            <a:endParaRPr lang="en-US" dirty="0"/>
          </a:p>
          <a:p>
            <a:endParaRPr lang="en-US" dirty="0"/>
          </a:p>
        </p:txBody>
      </p:sp>
      <p:sp>
        <p:nvSpPr>
          <p:cNvPr id="5" name="Text Placeholder 4">
            <a:extLst>
              <a:ext uri="{FF2B5EF4-FFF2-40B4-BE49-F238E27FC236}">
                <a16:creationId xmlns:a16="http://schemas.microsoft.com/office/drawing/2014/main" id="{580E1F4F-E564-F8E9-0B43-8BCDD02730BC}"/>
              </a:ext>
            </a:extLst>
          </p:cNvPr>
          <p:cNvSpPr>
            <a:spLocks noGrp="1"/>
          </p:cNvSpPr>
          <p:nvPr>
            <p:ph type="body" sz="quarter" idx="11"/>
          </p:nvPr>
        </p:nvSpPr>
        <p:spPr>
          <a:xfrm>
            <a:off x="520148" y="187380"/>
            <a:ext cx="8328993" cy="921887"/>
          </a:xfrm>
        </p:spPr>
        <p:txBody>
          <a:bodyPr/>
          <a:lstStyle/>
          <a:p>
            <a:r>
              <a:rPr lang="en-CA"/>
              <a:t>Tips for Effective Use</a:t>
            </a:r>
            <a:endParaRPr lang="en-US"/>
          </a:p>
        </p:txBody>
      </p:sp>
      <p:sp>
        <p:nvSpPr>
          <p:cNvPr id="2" name="Slide Number Placeholder 1">
            <a:extLst>
              <a:ext uri="{FF2B5EF4-FFF2-40B4-BE49-F238E27FC236}">
                <a16:creationId xmlns:a16="http://schemas.microsoft.com/office/drawing/2014/main" id="{315D3130-EFAD-187C-7D47-AF43C49C93A7}"/>
              </a:ext>
            </a:extLst>
          </p:cNvPr>
          <p:cNvSpPr>
            <a:spLocks noGrp="1"/>
          </p:cNvSpPr>
          <p:nvPr>
            <p:ph type="sldNum" sz="quarter" idx="12"/>
          </p:nvPr>
        </p:nvSpPr>
        <p:spPr/>
        <p:txBody>
          <a:bodyPr/>
          <a:lstStyle/>
          <a:p>
            <a:fld id="{1E40567B-C52C-4143-B24C-AB1E91DB602F}" type="slidenum">
              <a:rPr lang="en-CA" smtClean="0"/>
              <a:pPr/>
              <a:t>11</a:t>
            </a:fld>
            <a:endParaRPr lang="en-CA"/>
          </a:p>
        </p:txBody>
      </p:sp>
      <p:pic>
        <p:nvPicPr>
          <p:cNvPr id="11" name="Picture 10">
            <a:extLst>
              <a:ext uri="{FF2B5EF4-FFF2-40B4-BE49-F238E27FC236}">
                <a16:creationId xmlns:a16="http://schemas.microsoft.com/office/drawing/2014/main" id="{E6E6F959-CA02-9F35-35D7-608C1F7DD090}"/>
              </a:ext>
            </a:extLst>
          </p:cNvPr>
          <p:cNvPicPr>
            <a:picLocks noChangeAspect="1"/>
          </p:cNvPicPr>
          <p:nvPr/>
        </p:nvPicPr>
        <p:blipFill>
          <a:blip r:embed="rId3"/>
          <a:stretch>
            <a:fillRect/>
          </a:stretch>
        </p:blipFill>
        <p:spPr>
          <a:xfrm>
            <a:off x="8270220" y="0"/>
            <a:ext cx="3818542" cy="4918587"/>
          </a:xfrm>
          <a:prstGeom prst="rect">
            <a:avLst/>
          </a:prstGeom>
        </p:spPr>
      </p:pic>
    </p:spTree>
    <p:extLst>
      <p:ext uri="{BB962C8B-B14F-4D97-AF65-F5344CB8AC3E}">
        <p14:creationId xmlns:p14="http://schemas.microsoft.com/office/powerpoint/2010/main" val="2320695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2C43B3-8603-66FE-04AA-AB41D4345210}"/>
              </a:ext>
            </a:extLst>
          </p:cNvPr>
          <p:cNvSpPr>
            <a:spLocks noGrp="1"/>
          </p:cNvSpPr>
          <p:nvPr>
            <p:ph type="sldNum" sz="quarter" idx="12"/>
          </p:nvPr>
        </p:nvSpPr>
        <p:spPr/>
        <p:txBody>
          <a:bodyPr/>
          <a:lstStyle/>
          <a:p>
            <a:fld id="{1E40567B-C52C-4143-B24C-AB1E91DB602F}" type="slidenum">
              <a:rPr lang="en-CA" smtClean="0"/>
              <a:pPr/>
              <a:t>12</a:t>
            </a:fld>
            <a:endParaRPr lang="en-CA"/>
          </a:p>
        </p:txBody>
      </p:sp>
      <p:sp>
        <p:nvSpPr>
          <p:cNvPr id="6" name="TextBox 5">
            <a:extLst>
              <a:ext uri="{FF2B5EF4-FFF2-40B4-BE49-F238E27FC236}">
                <a16:creationId xmlns:a16="http://schemas.microsoft.com/office/drawing/2014/main" id="{564D7AF3-0BA4-002F-1B2F-58BEEECBB45D}"/>
              </a:ext>
            </a:extLst>
          </p:cNvPr>
          <p:cNvSpPr txBox="1"/>
          <p:nvPr/>
        </p:nvSpPr>
        <p:spPr>
          <a:xfrm>
            <a:off x="5740400" y="1377397"/>
            <a:ext cx="5740400" cy="4370427"/>
          </a:xfrm>
          <a:prstGeom prst="rect">
            <a:avLst/>
          </a:prstGeom>
          <a:noFill/>
        </p:spPr>
        <p:txBody>
          <a:bodyPr wrap="square" rtlCol="0">
            <a:spAutoFit/>
          </a:bodyPr>
          <a:lstStyle/>
          <a:p>
            <a:r>
              <a:rPr lang="en-US" sz="2000" dirty="0"/>
              <a:t>Repeated, evidence informed information is shown to be the most </a:t>
            </a:r>
            <a:r>
              <a:rPr lang="en-US" sz="2000" b="1" dirty="0"/>
              <a:t>helpful to patients and families.</a:t>
            </a:r>
          </a:p>
          <a:p>
            <a:endParaRPr lang="en-US" sz="2000" dirty="0"/>
          </a:p>
          <a:p>
            <a:pPr marL="285750" indent="-285750">
              <a:buFont typeface="Wingdings" panose="05000000000000000000" pitchFamily="2" charset="2"/>
              <a:buChar char="ü"/>
            </a:pPr>
            <a:r>
              <a:rPr lang="en-US" sz="2000" dirty="0"/>
              <a:t>Builds trust</a:t>
            </a:r>
          </a:p>
          <a:p>
            <a:pPr marL="285750" indent="-285750">
              <a:buFont typeface="Wingdings" panose="05000000000000000000" pitchFamily="2" charset="2"/>
              <a:buChar char="ü"/>
            </a:pPr>
            <a:r>
              <a:rPr lang="en-US" sz="2000" dirty="0"/>
              <a:t>Reduces uncertainty</a:t>
            </a:r>
          </a:p>
          <a:p>
            <a:pPr marL="285750" indent="-285750">
              <a:buFont typeface="Wingdings" panose="05000000000000000000" pitchFamily="2" charset="2"/>
              <a:buChar char="ü"/>
            </a:pPr>
            <a:r>
              <a:rPr lang="en-US" sz="2000" dirty="0"/>
              <a:t>Improves satisfaction</a:t>
            </a:r>
          </a:p>
          <a:p>
            <a:pPr marL="285750" indent="-285750">
              <a:buFont typeface="Wingdings" panose="05000000000000000000" pitchFamily="2" charset="2"/>
              <a:buChar char="ü"/>
            </a:pPr>
            <a:endParaRPr lang="en-US" sz="2000" dirty="0"/>
          </a:p>
          <a:p>
            <a:r>
              <a:rPr lang="en-US" sz="2000" b="1" dirty="0"/>
              <a:t>Clinician benefits </a:t>
            </a:r>
            <a:r>
              <a:rPr lang="en-US" sz="2000" dirty="0"/>
              <a:t>of consistent information</a:t>
            </a:r>
          </a:p>
          <a:p>
            <a:endParaRPr lang="en-US" sz="2000" dirty="0"/>
          </a:p>
          <a:p>
            <a:pPr marL="342900" indent="-342900">
              <a:buFont typeface="Wingdings" panose="05000000000000000000" pitchFamily="2" charset="2"/>
              <a:buChar char="ü"/>
            </a:pPr>
            <a:r>
              <a:rPr lang="en-US" sz="2000" dirty="0"/>
              <a:t>Standardized messaging</a:t>
            </a:r>
          </a:p>
          <a:p>
            <a:pPr marL="342900" indent="-342900">
              <a:buFont typeface="Wingdings" panose="05000000000000000000" pitchFamily="2" charset="2"/>
              <a:buChar char="ü"/>
            </a:pPr>
            <a:r>
              <a:rPr lang="en-US" sz="2000" dirty="0"/>
              <a:t>Interdisciplinary ownership</a:t>
            </a:r>
          </a:p>
          <a:p>
            <a:pPr marL="342900" indent="-342900">
              <a:buFont typeface="Wingdings" panose="05000000000000000000" pitchFamily="2" charset="2"/>
              <a:buChar char="ü"/>
            </a:pPr>
            <a:r>
              <a:rPr lang="en-US" sz="2000" dirty="0"/>
              <a:t>Increased agency to provided needed support</a:t>
            </a:r>
          </a:p>
          <a:p>
            <a:endParaRPr lang="en-US" sz="2000" dirty="0"/>
          </a:p>
          <a:p>
            <a:endParaRPr lang="en-CA" dirty="0"/>
          </a:p>
        </p:txBody>
      </p:sp>
      <p:sp>
        <p:nvSpPr>
          <p:cNvPr id="7" name="TextBox 6">
            <a:extLst>
              <a:ext uri="{FF2B5EF4-FFF2-40B4-BE49-F238E27FC236}">
                <a16:creationId xmlns:a16="http://schemas.microsoft.com/office/drawing/2014/main" id="{03EFA752-2120-3905-FE59-2EC2CAA5ED56}"/>
              </a:ext>
            </a:extLst>
          </p:cNvPr>
          <p:cNvSpPr txBox="1"/>
          <p:nvPr/>
        </p:nvSpPr>
        <p:spPr>
          <a:xfrm>
            <a:off x="1465056" y="5609324"/>
            <a:ext cx="2122998" cy="276999"/>
          </a:xfrm>
          <a:prstGeom prst="rect">
            <a:avLst/>
          </a:prstGeom>
          <a:noFill/>
        </p:spPr>
        <p:txBody>
          <a:bodyPr wrap="square" rtlCol="0">
            <a:spAutoFit/>
          </a:bodyPr>
          <a:lstStyle/>
          <a:p>
            <a:r>
              <a:rPr lang="en-US" sz="1200" dirty="0"/>
              <a:t>MS Copilot generated image</a:t>
            </a:r>
            <a:endParaRPr lang="en-CA" sz="1200" dirty="0"/>
          </a:p>
        </p:txBody>
      </p:sp>
      <p:pic>
        <p:nvPicPr>
          <p:cNvPr id="10" name="Picture 9" descr="A group of people looking at a sign&#10;&#10;AI-generated content may be incorrect.">
            <a:extLst>
              <a:ext uri="{FF2B5EF4-FFF2-40B4-BE49-F238E27FC236}">
                <a16:creationId xmlns:a16="http://schemas.microsoft.com/office/drawing/2014/main" id="{49579868-293E-3BDE-2BFC-8CDFC36F6952}"/>
              </a:ext>
            </a:extLst>
          </p:cNvPr>
          <p:cNvPicPr>
            <a:picLocks noChangeAspect="1"/>
          </p:cNvPicPr>
          <p:nvPr/>
        </p:nvPicPr>
        <p:blipFill>
          <a:blip r:embed="rId3"/>
          <a:stretch>
            <a:fillRect/>
          </a:stretch>
        </p:blipFill>
        <p:spPr>
          <a:xfrm>
            <a:off x="1465056" y="1377397"/>
            <a:ext cx="3591064" cy="4103205"/>
          </a:xfrm>
          <a:prstGeom prst="rect">
            <a:avLst/>
          </a:prstGeom>
        </p:spPr>
      </p:pic>
    </p:spTree>
    <p:extLst>
      <p:ext uri="{BB962C8B-B14F-4D97-AF65-F5344CB8AC3E}">
        <p14:creationId xmlns:p14="http://schemas.microsoft.com/office/powerpoint/2010/main" val="3684401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16B826-C67A-6C4B-9813-19BB693E5177}"/>
              </a:ext>
            </a:extLst>
          </p:cNvPr>
          <p:cNvSpPr>
            <a:spLocks noGrp="1"/>
          </p:cNvSpPr>
          <p:nvPr>
            <p:ph type="body" sz="quarter" idx="10"/>
          </p:nvPr>
        </p:nvSpPr>
        <p:spPr>
          <a:xfrm>
            <a:off x="206734" y="1407381"/>
            <a:ext cx="11656612" cy="4595854"/>
          </a:xfrm>
        </p:spPr>
        <p:txBody>
          <a:bodyPr/>
          <a:lstStyle/>
          <a:p>
            <a:pPr marL="0" indent="0">
              <a:buNone/>
            </a:pPr>
            <a:r>
              <a:rPr lang="en-US" sz="1200"/>
              <a:t>NICE. (2009). Rehabilitation after critical illness in adults (Clinical Guideline 83). National Institute for Health and Care Excellence. (Last surveillance review 2018.)</a:t>
            </a:r>
          </a:p>
          <a:p>
            <a:pPr marL="0" indent="0">
              <a:buNone/>
            </a:pPr>
            <a:r>
              <a:rPr lang="en-US" sz="1200"/>
              <a:t>Dean, E. A., Biehl, M., Bash, K., </a:t>
            </a:r>
            <a:r>
              <a:rPr lang="en-US" sz="1200" err="1"/>
              <a:t>Weleff</a:t>
            </a:r>
            <a:r>
              <a:rPr lang="en-US" sz="1200"/>
              <a:t>, J., &amp; Pozuelo, L. (2021). Neuropsychiatric assessment and management of the ICU survivor. Cleveland Clinic Journal of Medicine, 88(12), 669–679.</a:t>
            </a:r>
          </a:p>
          <a:p>
            <a:pPr marL="0" indent="0">
              <a:buNone/>
            </a:pPr>
            <a:r>
              <a:rPr lang="en-US" sz="1200"/>
              <a:t>Haines, K. J., Sevin, C. M., Hibbert, E., Morello, R., </a:t>
            </a:r>
            <a:r>
              <a:rPr lang="en-US" sz="1200" err="1"/>
              <a:t>Edbrooke</a:t>
            </a:r>
            <a:r>
              <a:rPr lang="en-US" sz="1200"/>
              <a:t>, L., &amp; McPeake, J. (2019). Key mechanisms by which post‑ICU activities improve in‑ICU care: Results from the international THRIVE collaboratives. Intensive Care Medicine.</a:t>
            </a:r>
          </a:p>
          <a:p>
            <a:pPr marL="0" indent="0">
              <a:buNone/>
            </a:pPr>
            <a:r>
              <a:rPr lang="en-US" sz="1200"/>
              <a:t>Leppin, A. L., Gionfriddo, M. R., Kessler, M., et al. (2014). Preventing 30‑day hospital readmissions: A systematic review and meta‑analysis of randomized trials. JAMA Internal Medicine, 174(7), 1095–1107.</a:t>
            </a:r>
          </a:p>
          <a:p>
            <a:pPr marL="0" indent="0">
              <a:buNone/>
            </a:pPr>
            <a:r>
              <a:rPr lang="en-US" sz="1200"/>
              <a:t>Hesselink, G., Sir, Ö., Koster, N., et al. (2021). Teach‑back of discharge instructions in the emergency department: A pre–post pilot evaluation. Emergency Medicine Journal, 39, 139–146.</a:t>
            </a:r>
          </a:p>
          <a:p>
            <a:pPr marL="0" indent="0">
              <a:buNone/>
            </a:pPr>
            <a:r>
              <a:rPr lang="en-US" sz="1200"/>
              <a:t>National Confidential Enquiry into Patient Outcome and Death (NCEPOD). (2025). Recovery Beyond Survival: Recommendations for rehabilitation after critical illness.</a:t>
            </a:r>
          </a:p>
          <a:p>
            <a:pPr marL="0" indent="0">
              <a:buNone/>
            </a:pPr>
            <a:r>
              <a:rPr lang="en-US" sz="1200"/>
              <a:t>Jones, C., Bäckman, C., Capuzzo, M., et al. (2010). Intensive care diaries reduce new‑onset post‑traumatic stress disorder following critical illness: A randomized, controlled trial. Critical Care, 14, R168.</a:t>
            </a:r>
          </a:p>
          <a:p>
            <a:pPr marL="0" indent="0">
              <a:buNone/>
            </a:pPr>
            <a:r>
              <a:rPr lang="en-US" sz="1200" err="1"/>
              <a:t>Garrouste‑Orgeas</a:t>
            </a:r>
            <a:r>
              <a:rPr lang="en-US" sz="1200"/>
              <a:t>, M., </a:t>
            </a:r>
            <a:r>
              <a:rPr lang="en-US" sz="1200" err="1"/>
              <a:t>Flahault</a:t>
            </a:r>
            <a:r>
              <a:rPr lang="en-US" sz="1200"/>
              <a:t>, C., </a:t>
            </a:r>
            <a:r>
              <a:rPr lang="en-US" sz="1200" err="1"/>
              <a:t>Vinatier</a:t>
            </a:r>
            <a:r>
              <a:rPr lang="en-US" sz="1200"/>
              <a:t>, I., et al. (2019). Effect of an ICU diary on post‑traumatic stress disorder symptoms among patients receiving mechanical ventilation: A randomized clinical trial. JAMA, 322(3), 229–239.</a:t>
            </a:r>
          </a:p>
          <a:p>
            <a:pPr marL="0" indent="0">
              <a:buNone/>
            </a:pPr>
            <a:r>
              <a:rPr lang="en-US" sz="1200"/>
              <a:t>Sakashita, C., Endo, E., Ota, E., &amp; Oku, H. (2025). Effectiveness of nurse‑led transitional care interventions for adult patients discharged from acute care hospitals: A systematic review and meta‑analysis. BMC Nursing, 24, 379.</a:t>
            </a:r>
          </a:p>
          <a:p>
            <a:pPr marL="0" indent="0">
              <a:buNone/>
            </a:pPr>
            <a:r>
              <a:rPr lang="en-US" sz="1200"/>
              <a:t>Society of Critical Care Medicine (SCCM). (2024/2025). Guidelines on family‑centered care for adult ICUs.</a:t>
            </a:r>
          </a:p>
          <a:p>
            <a:pPr marL="0" indent="0">
              <a:buNone/>
            </a:pPr>
            <a:r>
              <a:rPr lang="en-US" sz="1200"/>
              <a:t>Shah, A. (n.d.). Leaning into the money and cost challenge: The return on investment of quality improvement. East London NHS Foundation Trust.</a:t>
            </a:r>
          </a:p>
        </p:txBody>
      </p:sp>
      <p:sp>
        <p:nvSpPr>
          <p:cNvPr id="5" name="Text Placeholder 4">
            <a:extLst>
              <a:ext uri="{FF2B5EF4-FFF2-40B4-BE49-F238E27FC236}">
                <a16:creationId xmlns:a16="http://schemas.microsoft.com/office/drawing/2014/main" id="{B7BB5DC8-E323-6341-AF95-1476246ECED3}"/>
              </a:ext>
            </a:extLst>
          </p:cNvPr>
          <p:cNvSpPr>
            <a:spLocks noGrp="1"/>
          </p:cNvSpPr>
          <p:nvPr>
            <p:ph type="body" sz="quarter" idx="11"/>
          </p:nvPr>
        </p:nvSpPr>
        <p:spPr/>
        <p:txBody>
          <a:bodyPr/>
          <a:lstStyle/>
          <a:p>
            <a:r>
              <a:rPr lang="en-US"/>
              <a:t>References</a:t>
            </a:r>
          </a:p>
        </p:txBody>
      </p:sp>
      <p:sp>
        <p:nvSpPr>
          <p:cNvPr id="2" name="Slide Number Placeholder 1"/>
          <p:cNvSpPr>
            <a:spLocks noGrp="1"/>
          </p:cNvSpPr>
          <p:nvPr>
            <p:ph type="sldNum" sz="quarter" idx="12"/>
          </p:nvPr>
        </p:nvSpPr>
        <p:spPr/>
        <p:txBody>
          <a:bodyPr/>
          <a:lstStyle/>
          <a:p>
            <a:fld id="{1E40567B-C52C-4143-B24C-AB1E91DB602F}" type="slidenum">
              <a:rPr lang="en-CA" smtClean="0"/>
              <a:pPr/>
              <a:t>13</a:t>
            </a:fld>
            <a:endParaRPr lang="en-CA"/>
          </a:p>
        </p:txBody>
      </p:sp>
    </p:spTree>
    <p:extLst>
      <p:ext uri="{BB962C8B-B14F-4D97-AF65-F5344CB8AC3E}">
        <p14:creationId xmlns:p14="http://schemas.microsoft.com/office/powerpoint/2010/main" val="419705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40567B-C52C-4143-B24C-AB1E91DB602F}" type="slidenum">
              <a:rPr lang="en-CA" smtClean="0"/>
              <a:pPr/>
              <a:t>2</a:t>
            </a:fld>
            <a:endParaRPr lang="en-CA" dirty="0"/>
          </a:p>
        </p:txBody>
      </p:sp>
      <p:sp>
        <p:nvSpPr>
          <p:cNvPr id="3" name="Speech Bubble: Rectangle with Corners Rounded 2">
            <a:extLst>
              <a:ext uri="{FF2B5EF4-FFF2-40B4-BE49-F238E27FC236}">
                <a16:creationId xmlns:a16="http://schemas.microsoft.com/office/drawing/2014/main" id="{620F696E-B136-FB2B-4686-EA63AA969792}"/>
              </a:ext>
            </a:extLst>
          </p:cNvPr>
          <p:cNvSpPr/>
          <p:nvPr/>
        </p:nvSpPr>
        <p:spPr>
          <a:xfrm>
            <a:off x="3821289" y="1526969"/>
            <a:ext cx="2619023" cy="1645356"/>
          </a:xfrm>
          <a:prstGeom prst="wedgeRound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weren’t told it would be this hard or take this long to recover.</a:t>
            </a:r>
            <a:endParaRPr lang="en-CA" dirty="0"/>
          </a:p>
        </p:txBody>
      </p:sp>
      <p:sp>
        <p:nvSpPr>
          <p:cNvPr id="12" name="Speech Bubble: Rectangle with Corners Rounded 11">
            <a:extLst>
              <a:ext uri="{FF2B5EF4-FFF2-40B4-BE49-F238E27FC236}">
                <a16:creationId xmlns:a16="http://schemas.microsoft.com/office/drawing/2014/main" id="{A7F120A6-828C-2F7F-3D06-FF57EC37CD47}"/>
              </a:ext>
            </a:extLst>
          </p:cNvPr>
          <p:cNvSpPr/>
          <p:nvPr/>
        </p:nvSpPr>
        <p:spPr>
          <a:xfrm>
            <a:off x="6999112" y="2483337"/>
            <a:ext cx="1611487" cy="1431079"/>
          </a:xfrm>
          <a:prstGeom prst="wedgeRoundRectCallout">
            <a:avLst>
              <a:gd name="adj1" fmla="val -65770"/>
              <a:gd name="adj2" fmla="val 3173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rPr>
              <a:t>We thought it was just us</a:t>
            </a:r>
            <a:endParaRPr lang="en-CA" b="1" i="1" dirty="0"/>
          </a:p>
        </p:txBody>
      </p:sp>
      <p:sp>
        <p:nvSpPr>
          <p:cNvPr id="13" name="Speech Bubble: Rectangle with Corners Rounded 12">
            <a:extLst>
              <a:ext uri="{FF2B5EF4-FFF2-40B4-BE49-F238E27FC236}">
                <a16:creationId xmlns:a16="http://schemas.microsoft.com/office/drawing/2014/main" id="{F75C4142-E3B9-0D93-ABD1-105D025E22B2}"/>
              </a:ext>
            </a:extLst>
          </p:cNvPr>
          <p:cNvSpPr/>
          <p:nvPr/>
        </p:nvSpPr>
        <p:spPr>
          <a:xfrm>
            <a:off x="471309" y="4136111"/>
            <a:ext cx="2619023" cy="1645356"/>
          </a:xfrm>
          <a:prstGeom prst="wedgeRoundRectCallout">
            <a:avLst>
              <a:gd name="adj1" fmla="val 63650"/>
              <a:gd name="adj2" fmla="val -36299"/>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didn’t know I was at higher risk of readmission</a:t>
            </a:r>
          </a:p>
        </p:txBody>
      </p:sp>
      <p:sp>
        <p:nvSpPr>
          <p:cNvPr id="18" name="Speech Bubble: Rectangle with Corners Rounded 17">
            <a:extLst>
              <a:ext uri="{FF2B5EF4-FFF2-40B4-BE49-F238E27FC236}">
                <a16:creationId xmlns:a16="http://schemas.microsoft.com/office/drawing/2014/main" id="{66FBD716-1021-879B-7042-960C3A18BDA5}"/>
              </a:ext>
            </a:extLst>
          </p:cNvPr>
          <p:cNvSpPr/>
          <p:nvPr/>
        </p:nvSpPr>
        <p:spPr>
          <a:xfrm>
            <a:off x="471309" y="1658759"/>
            <a:ext cx="2791180" cy="1908529"/>
          </a:xfrm>
          <a:prstGeom prst="wedgeRoundRectCallout">
            <a:avLst>
              <a:gd name="adj1" fmla="val 67305"/>
              <a:gd name="adj2" fmla="val 4094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didn’t know what to look out for or when to reach out for more support – what’s normal, what’s concerning?</a:t>
            </a:r>
          </a:p>
        </p:txBody>
      </p:sp>
      <p:pic>
        <p:nvPicPr>
          <p:cNvPr id="20" name="Picture 19">
            <a:extLst>
              <a:ext uri="{FF2B5EF4-FFF2-40B4-BE49-F238E27FC236}">
                <a16:creationId xmlns:a16="http://schemas.microsoft.com/office/drawing/2014/main" id="{E88FD3B7-656B-0CB9-D7F7-4DF76D0B196B}"/>
              </a:ext>
            </a:extLst>
          </p:cNvPr>
          <p:cNvPicPr>
            <a:picLocks noChangeAspect="1"/>
          </p:cNvPicPr>
          <p:nvPr/>
        </p:nvPicPr>
        <p:blipFill>
          <a:blip r:embed="rId3"/>
          <a:stretch>
            <a:fillRect/>
          </a:stretch>
        </p:blipFill>
        <p:spPr>
          <a:xfrm>
            <a:off x="3917244" y="3685675"/>
            <a:ext cx="2791215" cy="2095792"/>
          </a:xfrm>
          <a:prstGeom prst="rect">
            <a:avLst/>
          </a:prstGeom>
        </p:spPr>
      </p:pic>
      <p:sp>
        <p:nvSpPr>
          <p:cNvPr id="22" name="TextBox 21">
            <a:extLst>
              <a:ext uri="{FF2B5EF4-FFF2-40B4-BE49-F238E27FC236}">
                <a16:creationId xmlns:a16="http://schemas.microsoft.com/office/drawing/2014/main" id="{A9FA3CC8-66C8-DC99-DE9D-5E87E9296034}"/>
              </a:ext>
            </a:extLst>
          </p:cNvPr>
          <p:cNvSpPr txBox="1"/>
          <p:nvPr/>
        </p:nvSpPr>
        <p:spPr>
          <a:xfrm>
            <a:off x="3886200" y="6173287"/>
            <a:ext cx="6330244" cy="366126"/>
          </a:xfrm>
          <a:prstGeom prst="rect">
            <a:avLst/>
          </a:prstGeom>
          <a:noFill/>
        </p:spPr>
        <p:txBody>
          <a:bodyPr wrap="square">
            <a:spAutoFit/>
          </a:bodyPr>
          <a:lstStyle/>
          <a:p>
            <a:pPr algn="l">
              <a:lnSpc>
                <a:spcPts val="2250"/>
              </a:lnSpc>
            </a:pPr>
            <a:r>
              <a:rPr lang="en-US" b="0" i="0" dirty="0">
                <a:solidFill>
                  <a:srgbClr val="027313"/>
                </a:solidFill>
                <a:effectLst/>
                <a:latin typeface="Helvetica Neue"/>
                <a:hlinkClick r:id="rId4"/>
              </a:rPr>
              <a:t>Going Back to "Normal" After ICU Discharge Video – 10 min</a:t>
            </a:r>
            <a:endParaRPr lang="en-US" b="0" i="0" dirty="0">
              <a:solidFill>
                <a:srgbClr val="027313"/>
              </a:solidFill>
              <a:effectLst/>
              <a:latin typeface="Helvetica Neue"/>
            </a:endParaRPr>
          </a:p>
        </p:txBody>
      </p:sp>
      <p:sp>
        <p:nvSpPr>
          <p:cNvPr id="23" name="TextBox 22">
            <a:extLst>
              <a:ext uri="{FF2B5EF4-FFF2-40B4-BE49-F238E27FC236}">
                <a16:creationId xmlns:a16="http://schemas.microsoft.com/office/drawing/2014/main" id="{B57E3F4A-4191-E227-47FD-B113DDE2501E}"/>
              </a:ext>
            </a:extLst>
          </p:cNvPr>
          <p:cNvSpPr txBox="1"/>
          <p:nvPr/>
        </p:nvSpPr>
        <p:spPr>
          <a:xfrm>
            <a:off x="3112910" y="132639"/>
            <a:ext cx="5678311" cy="1323439"/>
          </a:xfrm>
          <a:prstGeom prst="rect">
            <a:avLst/>
          </a:prstGeom>
          <a:noFill/>
        </p:spPr>
        <p:txBody>
          <a:bodyPr wrap="square" rtlCol="0">
            <a:spAutoFit/>
          </a:bodyPr>
          <a:lstStyle/>
          <a:p>
            <a:r>
              <a:rPr lang="en-US" sz="4000" dirty="0"/>
              <a:t>Why develop a </a:t>
            </a:r>
          </a:p>
          <a:p>
            <a:r>
              <a:rPr lang="en-US" sz="4000" dirty="0"/>
              <a:t>Recovery Guide?</a:t>
            </a:r>
            <a:endParaRPr lang="en-CA" sz="4000" dirty="0"/>
          </a:p>
        </p:txBody>
      </p:sp>
    </p:spTree>
    <p:extLst>
      <p:ext uri="{BB962C8B-B14F-4D97-AF65-F5344CB8AC3E}">
        <p14:creationId xmlns:p14="http://schemas.microsoft.com/office/powerpoint/2010/main" val="126820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CE8328-1934-B0D1-3A5D-11E8429A4743}"/>
              </a:ext>
            </a:extLst>
          </p:cNvPr>
          <p:cNvSpPr>
            <a:spLocks noGrp="1"/>
          </p:cNvSpPr>
          <p:nvPr>
            <p:ph type="body" sz="quarter" idx="10"/>
          </p:nvPr>
        </p:nvSpPr>
        <p:spPr>
          <a:xfrm>
            <a:off x="547820" y="1570211"/>
            <a:ext cx="11514744" cy="3619362"/>
          </a:xfrm>
        </p:spPr>
        <p:txBody>
          <a:bodyPr lIns="91440" tIns="45720" rIns="91440" bIns="45720" anchor="t"/>
          <a:lstStyle/>
          <a:p>
            <a:pPr marL="0" indent="0">
              <a:buNone/>
            </a:pPr>
            <a:endParaRPr lang="en-US" sz="2000" b="1" dirty="0">
              <a:ea typeface="Calibri Light" panose="020F0302020204030204"/>
              <a:cs typeface="Calibri Light" panose="020F0302020204030204"/>
            </a:endParaRPr>
          </a:p>
          <a:p>
            <a:r>
              <a:rPr lang="en-US" b="1" dirty="0">
                <a:latin typeface="Segoe UI"/>
                <a:cs typeface="Segoe UI"/>
              </a:rPr>
              <a:t>Post‑intensive care syndrome (PICS)</a:t>
            </a:r>
            <a:r>
              <a:rPr lang="en-US" dirty="0">
                <a:latin typeface="Segoe UI"/>
                <a:cs typeface="Segoe UI"/>
              </a:rPr>
              <a:t> </a:t>
            </a:r>
            <a:endParaRPr lang="en-US" dirty="0">
              <a:latin typeface="Calibri Light" panose="020F0302020204030204"/>
              <a:ea typeface="Calibri Light"/>
              <a:cs typeface="Calibri Light"/>
            </a:endParaRPr>
          </a:p>
          <a:p>
            <a:pPr lvl="1">
              <a:buFont typeface="Courier New" panose="020B0604020202020204" pitchFamily="34" charset="0"/>
              <a:buChar char="o"/>
            </a:pPr>
            <a:r>
              <a:rPr lang="en-US" dirty="0">
                <a:latin typeface="Segoe UI"/>
                <a:cs typeface="Segoe UI"/>
              </a:rPr>
              <a:t> persistent symptoms -physical, cognitive, and mental health impairments</a:t>
            </a:r>
            <a:endParaRPr lang="en-US" dirty="0">
              <a:latin typeface="Calibri Light" panose="020F0302020204030204"/>
              <a:ea typeface="Calibri Light"/>
              <a:cs typeface="Calibri Light"/>
            </a:endParaRPr>
          </a:p>
          <a:p>
            <a:pPr lvl="2">
              <a:buFont typeface="Wingdings" panose="020B0604020202020204" pitchFamily="34" charset="0"/>
              <a:buChar char="§"/>
            </a:pPr>
            <a:r>
              <a:rPr lang="en-US" sz="2000" dirty="0">
                <a:latin typeface="Segoe UI"/>
                <a:cs typeface="Segoe UI"/>
              </a:rPr>
              <a:t> </a:t>
            </a:r>
            <a:r>
              <a:rPr lang="en-US" sz="2000" b="1" dirty="0">
                <a:latin typeface="Segoe UI"/>
                <a:cs typeface="Segoe UI"/>
              </a:rPr>
              <a:t>more than 50% of critical illness survivors develop at least one symptom of PICS</a:t>
            </a:r>
            <a:r>
              <a:rPr lang="en-US" sz="2000" dirty="0">
                <a:latin typeface="Segoe UI"/>
                <a:cs typeface="Segoe UI"/>
              </a:rPr>
              <a:t>.</a:t>
            </a:r>
            <a:endParaRPr lang="en-US" sz="2000" dirty="0">
              <a:ea typeface="Calibri Light"/>
              <a:cs typeface="Calibri Light"/>
            </a:endParaRPr>
          </a:p>
          <a:p>
            <a:r>
              <a:rPr lang="en-US" b="1" dirty="0">
                <a:latin typeface="Segoe UI"/>
                <a:cs typeface="Segoe UI"/>
              </a:rPr>
              <a:t>PICS Family (PICS-F)</a:t>
            </a:r>
            <a:endParaRPr lang="en-US" b="1" dirty="0">
              <a:latin typeface="Calibri Light" panose="020F0302020204030204"/>
              <a:ea typeface="Calibri Light"/>
              <a:cs typeface="Calibri Light"/>
            </a:endParaRPr>
          </a:p>
          <a:p>
            <a:pPr lvl="1">
              <a:buFont typeface="Courier New" panose="020B0604020202020204" pitchFamily="34" charset="0"/>
              <a:buChar char="o"/>
            </a:pPr>
            <a:r>
              <a:rPr lang="en-US" dirty="0">
                <a:latin typeface="Segoe UI"/>
                <a:cs typeface="Segoe UI"/>
              </a:rPr>
              <a:t> mental health symptoms, such as depression and anxiety, that family members of a survivor may experience. </a:t>
            </a:r>
            <a:endParaRPr lang="en-US" dirty="0">
              <a:latin typeface="Calibri Light" panose="020F0302020204030204"/>
              <a:ea typeface="Calibri Light"/>
              <a:cs typeface="Calibri Light"/>
            </a:endParaRPr>
          </a:p>
          <a:p>
            <a:pPr lvl="2">
              <a:buFont typeface="Wingdings" panose="020B0604020202020204" pitchFamily="34" charset="0"/>
              <a:buChar char="§"/>
            </a:pPr>
            <a:r>
              <a:rPr lang="en-US" sz="2000" dirty="0">
                <a:latin typeface="Segoe UI"/>
                <a:cs typeface="Segoe UI"/>
              </a:rPr>
              <a:t>Studies show that </a:t>
            </a:r>
            <a:r>
              <a:rPr lang="en-US" sz="2000" b="1" dirty="0">
                <a:latin typeface="Segoe UI"/>
                <a:cs typeface="Segoe UI"/>
              </a:rPr>
              <a:t>30–70% of family members experience PICS-F symptoms</a:t>
            </a:r>
            <a:r>
              <a:rPr lang="en-US" sz="2000" dirty="0">
                <a:latin typeface="Segoe UI"/>
                <a:cs typeface="Segoe UI"/>
              </a:rPr>
              <a:t>.</a:t>
            </a:r>
            <a:endParaRPr lang="en-US" sz="2000" dirty="0">
              <a:ea typeface="Calibri Light"/>
              <a:cs typeface="Calibri Light"/>
            </a:endParaRPr>
          </a:p>
          <a:p>
            <a:pPr lvl="2">
              <a:buFont typeface="Wingdings" panose="020B0604020202020204" pitchFamily="34" charset="0"/>
              <a:buChar char="§"/>
            </a:pPr>
            <a:r>
              <a:rPr lang="en-US" sz="2000" dirty="0">
                <a:latin typeface="Segoe UI"/>
                <a:ea typeface="Calibri Light"/>
                <a:cs typeface="Segoe UI"/>
              </a:rPr>
              <a:t>Can show up as extensive caregiver strain, often affecting employment, therefore finances, as they care for their loved one</a:t>
            </a:r>
          </a:p>
          <a:p>
            <a:endParaRPr lang="en-US" dirty="0">
              <a:ea typeface="Calibri Light"/>
              <a:cs typeface="Calibri Light"/>
            </a:endParaRPr>
          </a:p>
        </p:txBody>
      </p:sp>
      <p:sp>
        <p:nvSpPr>
          <p:cNvPr id="3" name="Text Placeholder 2">
            <a:extLst>
              <a:ext uri="{FF2B5EF4-FFF2-40B4-BE49-F238E27FC236}">
                <a16:creationId xmlns:a16="http://schemas.microsoft.com/office/drawing/2014/main" id="{C56CE392-2966-ADD1-73AC-1EFA1F97EC70}"/>
              </a:ext>
            </a:extLst>
          </p:cNvPr>
          <p:cNvSpPr>
            <a:spLocks noGrp="1"/>
          </p:cNvSpPr>
          <p:nvPr>
            <p:ph type="body" sz="quarter" idx="11"/>
          </p:nvPr>
        </p:nvSpPr>
        <p:spPr/>
        <p:txBody>
          <a:bodyPr lIns="91440" tIns="45720" rIns="91440" bIns="45720" anchor="ctr"/>
          <a:lstStyle/>
          <a:p>
            <a:r>
              <a:rPr lang="en-US" dirty="0">
                <a:ea typeface="Calibri Light"/>
                <a:cs typeface="Calibri Light"/>
              </a:rPr>
              <a:t>What is PICS &amp; PICS-Family</a:t>
            </a:r>
            <a:endParaRPr lang="en-US" dirty="0"/>
          </a:p>
        </p:txBody>
      </p:sp>
      <p:sp>
        <p:nvSpPr>
          <p:cNvPr id="4" name="Slide Number Placeholder 3">
            <a:extLst>
              <a:ext uri="{FF2B5EF4-FFF2-40B4-BE49-F238E27FC236}">
                <a16:creationId xmlns:a16="http://schemas.microsoft.com/office/drawing/2014/main" id="{56242F89-B309-8D24-4627-90F05ED05EF3}"/>
              </a:ext>
            </a:extLst>
          </p:cNvPr>
          <p:cNvSpPr>
            <a:spLocks noGrp="1"/>
          </p:cNvSpPr>
          <p:nvPr>
            <p:ph type="sldNum" sz="quarter" idx="12"/>
          </p:nvPr>
        </p:nvSpPr>
        <p:spPr/>
        <p:txBody>
          <a:bodyPr/>
          <a:lstStyle/>
          <a:p>
            <a:fld id="{1E40567B-C52C-4143-B24C-AB1E91DB602F}" type="slidenum">
              <a:rPr lang="en-CA" smtClean="0"/>
              <a:pPr/>
              <a:t>3</a:t>
            </a:fld>
            <a:endParaRPr lang="en-CA"/>
          </a:p>
        </p:txBody>
      </p:sp>
    </p:spTree>
    <p:extLst>
      <p:ext uri="{BB962C8B-B14F-4D97-AF65-F5344CB8AC3E}">
        <p14:creationId xmlns:p14="http://schemas.microsoft.com/office/powerpoint/2010/main" val="113810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1D40BC-73F7-B351-57C8-4BA2F79F6401}"/>
              </a:ext>
            </a:extLst>
          </p:cNvPr>
          <p:cNvSpPr>
            <a:spLocks noGrp="1"/>
          </p:cNvSpPr>
          <p:nvPr>
            <p:ph type="body" sz="quarter" idx="10"/>
          </p:nvPr>
        </p:nvSpPr>
        <p:spPr>
          <a:xfrm>
            <a:off x="518160" y="1595086"/>
            <a:ext cx="11286744" cy="3898518"/>
          </a:xfrm>
        </p:spPr>
        <p:txBody>
          <a:bodyPr/>
          <a:lstStyle/>
          <a:p>
            <a:r>
              <a:rPr lang="en-US" dirty="0"/>
              <a:t>ADLs are harder - dressing, washroom, hygiene, medication, driving</a:t>
            </a:r>
          </a:p>
          <a:p>
            <a:r>
              <a:rPr lang="en-US" dirty="0"/>
              <a:t>Challenges processing daily events/activities</a:t>
            </a:r>
          </a:p>
          <a:p>
            <a:r>
              <a:rPr lang="en-US" dirty="0"/>
              <a:t>Difficulties scheduling appointments, getting to them, or even recognizing they need one</a:t>
            </a:r>
          </a:p>
          <a:p>
            <a:r>
              <a:rPr lang="en-US" dirty="0"/>
              <a:t>Feel isolated, alone, depressed</a:t>
            </a:r>
          </a:p>
          <a:p>
            <a:r>
              <a:rPr lang="en-US" dirty="0"/>
              <a:t>Many can’t return to work – weeks to years after discharge</a:t>
            </a:r>
          </a:p>
          <a:p>
            <a:r>
              <a:rPr lang="en-US" dirty="0"/>
              <a:t>Profound overwhelm… daily, for weeks to years</a:t>
            </a:r>
          </a:p>
          <a:p>
            <a:r>
              <a:rPr lang="en-US" dirty="0"/>
              <a:t>Relationship challenges </a:t>
            </a:r>
          </a:p>
          <a:p>
            <a:r>
              <a:rPr lang="en-US" dirty="0"/>
              <a:t>Struggle accepting their ‘</a:t>
            </a:r>
            <a:r>
              <a:rPr lang="en-US" b="1" dirty="0"/>
              <a:t>new Normal</a:t>
            </a:r>
            <a:r>
              <a:rPr lang="en-US" dirty="0"/>
              <a:t>’</a:t>
            </a:r>
          </a:p>
          <a:p>
            <a:endParaRPr lang="en-CA" dirty="0"/>
          </a:p>
        </p:txBody>
      </p:sp>
      <p:sp>
        <p:nvSpPr>
          <p:cNvPr id="3" name="Text Placeholder 2">
            <a:extLst>
              <a:ext uri="{FF2B5EF4-FFF2-40B4-BE49-F238E27FC236}">
                <a16:creationId xmlns:a16="http://schemas.microsoft.com/office/drawing/2014/main" id="{53BAE2F2-B841-2384-C11F-A1DAAADAF858}"/>
              </a:ext>
            </a:extLst>
          </p:cNvPr>
          <p:cNvSpPr>
            <a:spLocks noGrp="1"/>
          </p:cNvSpPr>
          <p:nvPr>
            <p:ph type="body" sz="quarter" idx="11"/>
          </p:nvPr>
        </p:nvSpPr>
        <p:spPr>
          <a:xfrm>
            <a:off x="419100" y="442509"/>
            <a:ext cx="8928100" cy="921887"/>
          </a:xfrm>
        </p:spPr>
        <p:txBody>
          <a:bodyPr/>
          <a:lstStyle/>
          <a:p>
            <a:r>
              <a:rPr lang="en-US" dirty="0"/>
              <a:t>What difficulties can patients experience?</a:t>
            </a:r>
            <a:endParaRPr lang="en-CA" dirty="0"/>
          </a:p>
        </p:txBody>
      </p:sp>
      <p:sp>
        <p:nvSpPr>
          <p:cNvPr id="4" name="Slide Number Placeholder 3">
            <a:extLst>
              <a:ext uri="{FF2B5EF4-FFF2-40B4-BE49-F238E27FC236}">
                <a16:creationId xmlns:a16="http://schemas.microsoft.com/office/drawing/2014/main" id="{50ED3AEB-2CD9-A664-98EC-626B8BDA9F3F}"/>
              </a:ext>
            </a:extLst>
          </p:cNvPr>
          <p:cNvSpPr>
            <a:spLocks noGrp="1"/>
          </p:cNvSpPr>
          <p:nvPr>
            <p:ph type="sldNum" sz="quarter" idx="12"/>
          </p:nvPr>
        </p:nvSpPr>
        <p:spPr/>
        <p:txBody>
          <a:bodyPr/>
          <a:lstStyle/>
          <a:p>
            <a:fld id="{1E40567B-C52C-4143-B24C-AB1E91DB602F}" type="slidenum">
              <a:rPr lang="en-CA" smtClean="0"/>
              <a:pPr/>
              <a:t>4</a:t>
            </a:fld>
            <a:endParaRPr lang="en-CA"/>
          </a:p>
        </p:txBody>
      </p:sp>
    </p:spTree>
    <p:extLst>
      <p:ext uri="{BB962C8B-B14F-4D97-AF65-F5344CB8AC3E}">
        <p14:creationId xmlns:p14="http://schemas.microsoft.com/office/powerpoint/2010/main" val="416381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D3E1E8-6027-C949-84ED-197EAD99F023}"/>
              </a:ext>
            </a:extLst>
          </p:cNvPr>
          <p:cNvSpPr>
            <a:spLocks noGrp="1"/>
          </p:cNvSpPr>
          <p:nvPr>
            <p:ph type="body" sz="quarter" idx="10"/>
          </p:nvPr>
        </p:nvSpPr>
        <p:spPr>
          <a:xfrm>
            <a:off x="4884380" y="1570211"/>
            <a:ext cx="7155220" cy="4398789"/>
          </a:xfrm>
        </p:spPr>
        <p:txBody>
          <a:bodyPr lIns="91440" tIns="45720" rIns="91440" bIns="45720" anchor="t"/>
          <a:lstStyle/>
          <a:p>
            <a:r>
              <a:rPr lang="en-US" sz="2800" dirty="0"/>
              <a:t>Helps patients &amp; families understand physical, cognitive, emotional, and practical recovery</a:t>
            </a:r>
          </a:p>
          <a:p>
            <a:r>
              <a:rPr lang="en-US" sz="2800" dirty="0"/>
              <a:t>Helps patients &amp; families prepare for their recovery journey</a:t>
            </a:r>
            <a:endParaRPr lang="en-US" sz="2800" dirty="0">
              <a:ea typeface="Calibri Light"/>
              <a:cs typeface="Calibri Light"/>
            </a:endParaRPr>
          </a:p>
          <a:p>
            <a:r>
              <a:rPr lang="en-US" sz="2800" dirty="0"/>
              <a:t>Provides consistent, evidence informed information across BC</a:t>
            </a:r>
          </a:p>
          <a:p>
            <a:r>
              <a:rPr lang="en-US" sz="2800" dirty="0">
                <a:ea typeface="Calibri Light"/>
                <a:cs typeface="Calibri Light"/>
                <a:hlinkClick r:id="rId3"/>
              </a:rPr>
              <a:t>Northern Health CC Recovery Program – 7 min video for patients and families</a:t>
            </a:r>
            <a:endParaRPr lang="en-US" sz="2800" dirty="0">
              <a:ea typeface="Calibri Light"/>
              <a:cs typeface="Calibri Light"/>
            </a:endParaRPr>
          </a:p>
          <a:p>
            <a:pPr marL="0" indent="0">
              <a:buNone/>
            </a:pPr>
            <a:endParaRPr lang="en-US" dirty="0"/>
          </a:p>
          <a:p>
            <a:endParaRPr lang="en-US" dirty="0"/>
          </a:p>
        </p:txBody>
      </p:sp>
      <p:sp>
        <p:nvSpPr>
          <p:cNvPr id="5" name="Text Placeholder 4">
            <a:extLst>
              <a:ext uri="{FF2B5EF4-FFF2-40B4-BE49-F238E27FC236}">
                <a16:creationId xmlns:a16="http://schemas.microsoft.com/office/drawing/2014/main" id="{4DC6CA37-291C-8F4D-87A0-84B290ED7AD0}"/>
              </a:ext>
            </a:extLst>
          </p:cNvPr>
          <p:cNvSpPr>
            <a:spLocks noGrp="1"/>
          </p:cNvSpPr>
          <p:nvPr>
            <p:ph type="body" sz="quarter" idx="11"/>
          </p:nvPr>
        </p:nvSpPr>
        <p:spPr/>
        <p:txBody>
          <a:bodyPr/>
          <a:lstStyle/>
          <a:p>
            <a:r>
              <a:rPr lang="en-CA"/>
              <a:t>Purpose of the Guide</a:t>
            </a:r>
            <a:endParaRPr lang="en-US"/>
          </a:p>
        </p:txBody>
      </p:sp>
      <p:sp>
        <p:nvSpPr>
          <p:cNvPr id="2" name="Slide Number Placeholder 1"/>
          <p:cNvSpPr>
            <a:spLocks noGrp="1"/>
          </p:cNvSpPr>
          <p:nvPr>
            <p:ph type="sldNum" sz="quarter" idx="12"/>
          </p:nvPr>
        </p:nvSpPr>
        <p:spPr/>
        <p:txBody>
          <a:bodyPr/>
          <a:lstStyle/>
          <a:p>
            <a:fld id="{1E40567B-C52C-4143-B24C-AB1E91DB602F}" type="slidenum">
              <a:rPr lang="en-CA" smtClean="0"/>
              <a:pPr/>
              <a:t>5</a:t>
            </a:fld>
            <a:endParaRPr lang="en-CA"/>
          </a:p>
        </p:txBody>
      </p:sp>
      <p:pic>
        <p:nvPicPr>
          <p:cNvPr id="6" name="Picture 5">
            <a:extLst>
              <a:ext uri="{FF2B5EF4-FFF2-40B4-BE49-F238E27FC236}">
                <a16:creationId xmlns:a16="http://schemas.microsoft.com/office/drawing/2014/main" id="{9ACFF630-464C-3CC1-2954-999F43F2C9DC}"/>
              </a:ext>
            </a:extLst>
          </p:cNvPr>
          <p:cNvPicPr>
            <a:picLocks noChangeAspect="1"/>
          </p:cNvPicPr>
          <p:nvPr/>
        </p:nvPicPr>
        <p:blipFill>
          <a:blip r:embed="rId4"/>
          <a:stretch>
            <a:fillRect/>
          </a:stretch>
        </p:blipFill>
        <p:spPr>
          <a:xfrm>
            <a:off x="0" y="1621764"/>
            <a:ext cx="4439270" cy="4734586"/>
          </a:xfrm>
          <a:prstGeom prst="rect">
            <a:avLst/>
          </a:prstGeom>
        </p:spPr>
      </p:pic>
    </p:spTree>
    <p:extLst>
      <p:ext uri="{BB962C8B-B14F-4D97-AF65-F5344CB8AC3E}">
        <p14:creationId xmlns:p14="http://schemas.microsoft.com/office/powerpoint/2010/main" val="65969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D2226-ED61-8EC4-93F7-0063AFA1DC9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610BEA9-C5B7-DB4E-2381-817D9CA70836}"/>
              </a:ext>
            </a:extLst>
          </p:cNvPr>
          <p:cNvSpPr>
            <a:spLocks noGrp="1"/>
          </p:cNvSpPr>
          <p:nvPr>
            <p:ph type="body" sz="quarter" idx="10"/>
          </p:nvPr>
        </p:nvSpPr>
        <p:spPr>
          <a:xfrm>
            <a:off x="5540362" y="1667893"/>
            <a:ext cx="6447045" cy="3261033"/>
          </a:xfrm>
        </p:spPr>
        <p:txBody>
          <a:bodyPr lIns="91440" tIns="45720" rIns="91440" bIns="45720" anchor="t"/>
          <a:lstStyle/>
          <a:p>
            <a:r>
              <a:rPr lang="en-US" sz="2800" dirty="0"/>
              <a:t>Once survival is expected</a:t>
            </a:r>
          </a:p>
          <a:p>
            <a:r>
              <a:rPr lang="en-US" sz="2800" dirty="0"/>
              <a:t>During CC-to-inpatient unit transfer</a:t>
            </a:r>
          </a:p>
          <a:p>
            <a:r>
              <a:rPr lang="en-US" sz="2800" dirty="0"/>
              <a:t>During hospital discharge teaching</a:t>
            </a:r>
          </a:p>
          <a:p>
            <a:r>
              <a:rPr lang="en-US" sz="2800" dirty="0"/>
              <a:t>When caregivers express uncertainty</a:t>
            </a:r>
          </a:p>
          <a:p>
            <a:r>
              <a:rPr lang="en-US" sz="2800" dirty="0"/>
              <a:t>Before follow‑up or virtual check‑ins</a:t>
            </a:r>
          </a:p>
          <a:p>
            <a:r>
              <a:rPr lang="en-US" sz="2800" dirty="0"/>
              <a:t>At GP/NP visits in community</a:t>
            </a:r>
          </a:p>
          <a:p>
            <a:pPr marL="0" indent="0">
              <a:buNone/>
            </a:pPr>
            <a:endParaRPr lang="en-US" dirty="0"/>
          </a:p>
          <a:p>
            <a:endParaRPr lang="en-US" dirty="0"/>
          </a:p>
        </p:txBody>
      </p:sp>
      <p:sp>
        <p:nvSpPr>
          <p:cNvPr id="5" name="Text Placeholder 4">
            <a:extLst>
              <a:ext uri="{FF2B5EF4-FFF2-40B4-BE49-F238E27FC236}">
                <a16:creationId xmlns:a16="http://schemas.microsoft.com/office/drawing/2014/main" id="{B17E387D-1002-9A36-3210-D0ABFAB8F0EA}"/>
              </a:ext>
            </a:extLst>
          </p:cNvPr>
          <p:cNvSpPr>
            <a:spLocks noGrp="1"/>
          </p:cNvSpPr>
          <p:nvPr>
            <p:ph type="body" sz="quarter" idx="11"/>
          </p:nvPr>
        </p:nvSpPr>
        <p:spPr/>
        <p:txBody>
          <a:bodyPr/>
          <a:lstStyle/>
          <a:p>
            <a:r>
              <a:rPr lang="en-CA"/>
              <a:t>When to Introduce It</a:t>
            </a:r>
            <a:endParaRPr lang="en-US"/>
          </a:p>
        </p:txBody>
      </p:sp>
      <p:sp>
        <p:nvSpPr>
          <p:cNvPr id="2" name="Slide Number Placeholder 1">
            <a:extLst>
              <a:ext uri="{FF2B5EF4-FFF2-40B4-BE49-F238E27FC236}">
                <a16:creationId xmlns:a16="http://schemas.microsoft.com/office/drawing/2014/main" id="{7CECFBF6-E158-EDCB-7611-AB65EB63C5CD}"/>
              </a:ext>
            </a:extLst>
          </p:cNvPr>
          <p:cNvSpPr>
            <a:spLocks noGrp="1"/>
          </p:cNvSpPr>
          <p:nvPr>
            <p:ph type="sldNum" sz="quarter" idx="12"/>
          </p:nvPr>
        </p:nvSpPr>
        <p:spPr/>
        <p:txBody>
          <a:bodyPr/>
          <a:lstStyle/>
          <a:p>
            <a:fld id="{1E40567B-C52C-4143-B24C-AB1E91DB602F}" type="slidenum">
              <a:rPr lang="en-CA" smtClean="0"/>
              <a:pPr/>
              <a:t>6</a:t>
            </a:fld>
            <a:endParaRPr lang="en-CA"/>
          </a:p>
        </p:txBody>
      </p:sp>
      <p:sp>
        <p:nvSpPr>
          <p:cNvPr id="3" name="TextBox 2">
            <a:extLst>
              <a:ext uri="{FF2B5EF4-FFF2-40B4-BE49-F238E27FC236}">
                <a16:creationId xmlns:a16="http://schemas.microsoft.com/office/drawing/2014/main" id="{B6EA4030-50E9-9DCA-9F73-EB9C76C5D15E}"/>
              </a:ext>
            </a:extLst>
          </p:cNvPr>
          <p:cNvSpPr txBox="1"/>
          <p:nvPr/>
        </p:nvSpPr>
        <p:spPr>
          <a:xfrm>
            <a:off x="71563" y="6538912"/>
            <a:ext cx="2122998" cy="276999"/>
          </a:xfrm>
          <a:prstGeom prst="rect">
            <a:avLst/>
          </a:prstGeom>
          <a:noFill/>
        </p:spPr>
        <p:txBody>
          <a:bodyPr wrap="square" rtlCol="0">
            <a:spAutoFit/>
          </a:bodyPr>
          <a:lstStyle/>
          <a:p>
            <a:r>
              <a:rPr lang="en-US" sz="1200"/>
              <a:t>MS Copilot generated image</a:t>
            </a:r>
            <a:endParaRPr lang="en-CA" sz="1200"/>
          </a:p>
        </p:txBody>
      </p:sp>
      <p:pic>
        <p:nvPicPr>
          <p:cNvPr id="6" name="Picture 5" descr="A person in a hospital bed with a couple of women&#10;&#10;AI-generated content may be incorrect.">
            <a:extLst>
              <a:ext uri="{FF2B5EF4-FFF2-40B4-BE49-F238E27FC236}">
                <a16:creationId xmlns:a16="http://schemas.microsoft.com/office/drawing/2014/main" id="{676A7AF6-4F06-8511-3BDB-304BCD173568}"/>
              </a:ext>
            </a:extLst>
          </p:cNvPr>
          <p:cNvPicPr>
            <a:picLocks noChangeAspect="1"/>
          </p:cNvPicPr>
          <p:nvPr/>
        </p:nvPicPr>
        <p:blipFill>
          <a:blip r:embed="rId3"/>
          <a:stretch>
            <a:fillRect/>
          </a:stretch>
        </p:blipFill>
        <p:spPr>
          <a:xfrm>
            <a:off x="44981" y="3277879"/>
            <a:ext cx="4957715" cy="3261033"/>
          </a:xfrm>
          <a:prstGeom prst="rect">
            <a:avLst/>
          </a:prstGeom>
        </p:spPr>
      </p:pic>
    </p:spTree>
    <p:extLst>
      <p:ext uri="{BB962C8B-B14F-4D97-AF65-F5344CB8AC3E}">
        <p14:creationId xmlns:p14="http://schemas.microsoft.com/office/powerpoint/2010/main" val="3931113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99DEA-75BC-6D21-C924-95ABED554C7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A7F680F-E63D-00EF-39BB-4EF1798DE8BC}"/>
              </a:ext>
            </a:extLst>
          </p:cNvPr>
          <p:cNvSpPr>
            <a:spLocks noGrp="1"/>
          </p:cNvSpPr>
          <p:nvPr>
            <p:ph type="body" sz="quarter" idx="11"/>
          </p:nvPr>
        </p:nvSpPr>
        <p:spPr/>
        <p:txBody>
          <a:bodyPr/>
          <a:lstStyle/>
          <a:p>
            <a:r>
              <a:rPr lang="en-CA"/>
              <a:t>Plain‑Language Script</a:t>
            </a:r>
            <a:endParaRPr lang="en-US"/>
          </a:p>
        </p:txBody>
      </p:sp>
      <p:sp>
        <p:nvSpPr>
          <p:cNvPr id="2" name="Slide Number Placeholder 1">
            <a:extLst>
              <a:ext uri="{FF2B5EF4-FFF2-40B4-BE49-F238E27FC236}">
                <a16:creationId xmlns:a16="http://schemas.microsoft.com/office/drawing/2014/main" id="{190E29A4-75AB-E748-4343-78B8E83CD5BF}"/>
              </a:ext>
            </a:extLst>
          </p:cNvPr>
          <p:cNvSpPr>
            <a:spLocks noGrp="1"/>
          </p:cNvSpPr>
          <p:nvPr>
            <p:ph type="sldNum" sz="quarter" idx="12"/>
          </p:nvPr>
        </p:nvSpPr>
        <p:spPr/>
        <p:txBody>
          <a:bodyPr/>
          <a:lstStyle/>
          <a:p>
            <a:fld id="{1E40567B-C52C-4143-B24C-AB1E91DB602F}" type="slidenum">
              <a:rPr lang="en-CA" smtClean="0"/>
              <a:pPr/>
              <a:t>7</a:t>
            </a:fld>
            <a:endParaRPr lang="en-CA"/>
          </a:p>
        </p:txBody>
      </p:sp>
      <p:pic>
        <p:nvPicPr>
          <p:cNvPr id="8" name="Picture 7">
            <a:extLst>
              <a:ext uri="{FF2B5EF4-FFF2-40B4-BE49-F238E27FC236}">
                <a16:creationId xmlns:a16="http://schemas.microsoft.com/office/drawing/2014/main" id="{9FF300A2-4DF7-E3F9-D9CF-AA09C20FE4C0}"/>
              </a:ext>
            </a:extLst>
          </p:cNvPr>
          <p:cNvPicPr>
            <a:picLocks noChangeAspect="1"/>
          </p:cNvPicPr>
          <p:nvPr/>
        </p:nvPicPr>
        <p:blipFill>
          <a:blip r:embed="rId3"/>
          <a:stretch>
            <a:fillRect/>
          </a:stretch>
        </p:blipFill>
        <p:spPr>
          <a:xfrm>
            <a:off x="-1" y="2631883"/>
            <a:ext cx="5803889" cy="3869260"/>
          </a:xfrm>
          <a:prstGeom prst="rect">
            <a:avLst/>
          </a:prstGeom>
        </p:spPr>
      </p:pic>
      <p:sp>
        <p:nvSpPr>
          <p:cNvPr id="10" name="TextBox 9">
            <a:extLst>
              <a:ext uri="{FF2B5EF4-FFF2-40B4-BE49-F238E27FC236}">
                <a16:creationId xmlns:a16="http://schemas.microsoft.com/office/drawing/2014/main" id="{7981487E-F9E8-BD7C-17AF-DDAA4F7ADE49}"/>
              </a:ext>
            </a:extLst>
          </p:cNvPr>
          <p:cNvSpPr txBox="1"/>
          <p:nvPr/>
        </p:nvSpPr>
        <p:spPr>
          <a:xfrm>
            <a:off x="6537960" y="1794063"/>
            <a:ext cx="5539740" cy="3539430"/>
          </a:xfrm>
          <a:prstGeom prst="rect">
            <a:avLst/>
          </a:prstGeom>
          <a:noFill/>
        </p:spPr>
        <p:txBody>
          <a:bodyPr wrap="square">
            <a:spAutoFit/>
          </a:bodyPr>
          <a:lstStyle/>
          <a:p>
            <a:pPr marL="285750" indent="-285750">
              <a:buFont typeface="Arial" panose="020B0604020202020204" pitchFamily="34" charset="0"/>
              <a:buChar char="•"/>
            </a:pPr>
            <a:r>
              <a:rPr lang="en-US" sz="2800" dirty="0">
                <a:solidFill>
                  <a:schemeClr val="tx1">
                    <a:lumMod val="75000"/>
                    <a:lumOff val="25000"/>
                  </a:schemeClr>
                </a:solidFill>
                <a:latin typeface="+mj-lt"/>
              </a:rPr>
              <a:t>Avoid medical jargon </a:t>
            </a:r>
          </a:p>
          <a:p>
            <a:pPr marL="285750" indent="-285750">
              <a:buFont typeface="Arial" panose="020B0604020202020204" pitchFamily="34" charset="0"/>
              <a:buChar char="•"/>
            </a:pPr>
            <a:r>
              <a:rPr lang="en-US" sz="2800" dirty="0">
                <a:solidFill>
                  <a:schemeClr val="tx1">
                    <a:lumMod val="75000"/>
                    <a:lumOff val="25000"/>
                  </a:schemeClr>
                </a:solidFill>
                <a:latin typeface="+mj-lt"/>
              </a:rPr>
              <a:t>Check in often during review with patients and families</a:t>
            </a:r>
          </a:p>
          <a:p>
            <a:pPr marL="285750" indent="-285750">
              <a:buFont typeface="Arial" panose="020B0604020202020204" pitchFamily="34" charset="0"/>
              <a:buChar char="•"/>
            </a:pPr>
            <a:r>
              <a:rPr lang="en-US" sz="2800" dirty="0">
                <a:solidFill>
                  <a:schemeClr val="tx1">
                    <a:lumMod val="75000"/>
                    <a:lumOff val="25000"/>
                  </a:schemeClr>
                </a:solidFill>
                <a:latin typeface="+mj-lt"/>
              </a:rPr>
              <a:t>The Guide has purposefully been developed with language at a Grade 8 level</a:t>
            </a:r>
          </a:p>
          <a:p>
            <a:pPr marL="742950" lvl="1" indent="-285750">
              <a:buFont typeface="Arial" panose="020B0604020202020204" pitchFamily="34" charset="0"/>
              <a:buChar char="•"/>
            </a:pPr>
            <a:r>
              <a:rPr lang="en-US" sz="2800" dirty="0">
                <a:solidFill>
                  <a:schemeClr val="tx1">
                    <a:lumMod val="75000"/>
                    <a:lumOff val="25000"/>
                  </a:schemeClr>
                </a:solidFill>
                <a:latin typeface="+mj-lt"/>
              </a:rPr>
              <a:t>Consideration for preadmission SDOH</a:t>
            </a:r>
          </a:p>
        </p:txBody>
      </p:sp>
      <p:sp>
        <p:nvSpPr>
          <p:cNvPr id="11" name="TextBox 10">
            <a:extLst>
              <a:ext uri="{FF2B5EF4-FFF2-40B4-BE49-F238E27FC236}">
                <a16:creationId xmlns:a16="http://schemas.microsoft.com/office/drawing/2014/main" id="{82368FB3-B5AE-C0EB-CB34-DD8BC8D996E0}"/>
              </a:ext>
            </a:extLst>
          </p:cNvPr>
          <p:cNvSpPr txBox="1"/>
          <p:nvPr/>
        </p:nvSpPr>
        <p:spPr>
          <a:xfrm>
            <a:off x="71563" y="6538912"/>
            <a:ext cx="2122998" cy="276999"/>
          </a:xfrm>
          <a:prstGeom prst="rect">
            <a:avLst/>
          </a:prstGeom>
          <a:noFill/>
        </p:spPr>
        <p:txBody>
          <a:bodyPr wrap="square" rtlCol="0">
            <a:spAutoFit/>
          </a:bodyPr>
          <a:lstStyle/>
          <a:p>
            <a:r>
              <a:rPr lang="en-US" sz="1200"/>
              <a:t>MS Copilot generated image</a:t>
            </a:r>
            <a:endParaRPr lang="en-CA" sz="1200"/>
          </a:p>
        </p:txBody>
      </p:sp>
    </p:spTree>
    <p:extLst>
      <p:ext uri="{BB962C8B-B14F-4D97-AF65-F5344CB8AC3E}">
        <p14:creationId xmlns:p14="http://schemas.microsoft.com/office/powerpoint/2010/main" val="2558651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2C790-09F9-02D8-72BC-15B2E333CBA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B7C808A-E2B5-3394-6C04-0EE760988E2D}"/>
              </a:ext>
            </a:extLst>
          </p:cNvPr>
          <p:cNvSpPr>
            <a:spLocks noGrp="1"/>
          </p:cNvSpPr>
          <p:nvPr>
            <p:ph type="body" sz="quarter" idx="10"/>
          </p:nvPr>
        </p:nvSpPr>
        <p:spPr>
          <a:xfrm>
            <a:off x="482600" y="1227706"/>
            <a:ext cx="11569700" cy="4402588"/>
          </a:xfrm>
        </p:spPr>
        <p:txBody>
          <a:bodyPr lIns="91440" tIns="45720" rIns="91440" bIns="45720" anchor="t"/>
          <a:lstStyle/>
          <a:p>
            <a:r>
              <a:rPr lang="en-US" sz="2800" dirty="0"/>
              <a:t>Recovery is not linear—good days and hard days</a:t>
            </a:r>
          </a:p>
          <a:p>
            <a:pPr lvl="1"/>
            <a:r>
              <a:rPr lang="en-US" sz="2400" dirty="0"/>
              <a:t>Encourage patients and families to accept help when it’s offered</a:t>
            </a:r>
          </a:p>
          <a:p>
            <a:r>
              <a:rPr lang="en-US" sz="2800" dirty="0"/>
              <a:t>Expected vs concerning symptoms</a:t>
            </a:r>
          </a:p>
          <a:p>
            <a:pPr lvl="1"/>
            <a:r>
              <a:rPr lang="en-US" sz="2400" b="1" dirty="0">
                <a:latin typeface="Segoe UI"/>
                <a:ea typeface="Calibri Light"/>
                <a:cs typeface="Segoe UI"/>
              </a:rPr>
              <a:t>Expected:</a:t>
            </a:r>
            <a:r>
              <a:rPr lang="en-US" sz="2400" dirty="0">
                <a:latin typeface="Segoe UI"/>
                <a:ea typeface="Calibri Light"/>
                <a:cs typeface="Segoe UI"/>
              </a:rPr>
              <a:t> Gradually improving symptoms over weeks–months.</a:t>
            </a:r>
            <a:endParaRPr lang="en-US" sz="2400" dirty="0">
              <a:ea typeface="Calibri Light"/>
              <a:cs typeface="Calibri Light"/>
            </a:endParaRPr>
          </a:p>
          <a:p>
            <a:pPr lvl="1"/>
            <a:r>
              <a:rPr lang="en-US" sz="2400" b="1" dirty="0">
                <a:latin typeface="Segoe UI"/>
                <a:ea typeface="Calibri Light"/>
                <a:cs typeface="Segoe UI"/>
              </a:rPr>
              <a:t>Concerning:</a:t>
            </a:r>
            <a:r>
              <a:rPr lang="en-US" sz="2400" dirty="0">
                <a:latin typeface="Segoe UI"/>
                <a:ea typeface="Calibri Light"/>
                <a:cs typeface="Segoe UI"/>
              </a:rPr>
              <a:t> New, worsening, or functionally impairing symptoms at any stage.</a:t>
            </a:r>
            <a:endParaRPr lang="en-US" sz="2400" dirty="0">
              <a:ea typeface="Calibri Light"/>
              <a:cs typeface="Calibri Light"/>
            </a:endParaRPr>
          </a:p>
          <a:p>
            <a:pPr lvl="1"/>
            <a:r>
              <a:rPr lang="en-US" sz="2400" b="1" dirty="0">
                <a:latin typeface="Segoe UI"/>
                <a:ea typeface="Calibri Light"/>
                <a:cs typeface="Segoe UI"/>
              </a:rPr>
              <a:t>Immediate red flags:</a:t>
            </a:r>
            <a:r>
              <a:rPr lang="en-US" sz="2400" dirty="0">
                <a:latin typeface="Segoe UI"/>
                <a:ea typeface="Calibri Light"/>
                <a:cs typeface="Segoe UI"/>
              </a:rPr>
              <a:t> suicidal ideation, acute confusion, respiratory distress, new neurological deficits.</a:t>
            </a:r>
            <a:endParaRPr lang="en-US" sz="2400" dirty="0"/>
          </a:p>
          <a:p>
            <a:r>
              <a:rPr lang="en-US" sz="2800" dirty="0"/>
              <a:t>BC-wide supports &amp; resources available</a:t>
            </a:r>
          </a:p>
          <a:p>
            <a:pPr lvl="1"/>
            <a:r>
              <a:rPr lang="en-US" sz="2400" dirty="0"/>
              <a:t>Caregiver guidance &amp; support</a:t>
            </a:r>
          </a:p>
          <a:p>
            <a:pPr marL="0" indent="0">
              <a:buNone/>
            </a:pPr>
            <a:endParaRPr lang="en-US" dirty="0"/>
          </a:p>
          <a:p>
            <a:endParaRPr lang="en-US" dirty="0"/>
          </a:p>
        </p:txBody>
      </p:sp>
      <p:sp>
        <p:nvSpPr>
          <p:cNvPr id="5" name="Text Placeholder 4">
            <a:extLst>
              <a:ext uri="{FF2B5EF4-FFF2-40B4-BE49-F238E27FC236}">
                <a16:creationId xmlns:a16="http://schemas.microsoft.com/office/drawing/2014/main" id="{C103C7AA-EA38-CE25-1DA0-AF9702B200DA}"/>
              </a:ext>
            </a:extLst>
          </p:cNvPr>
          <p:cNvSpPr>
            <a:spLocks noGrp="1"/>
          </p:cNvSpPr>
          <p:nvPr>
            <p:ph type="body" sz="quarter" idx="11"/>
          </p:nvPr>
        </p:nvSpPr>
        <p:spPr>
          <a:xfrm>
            <a:off x="482600" y="136525"/>
            <a:ext cx="8328993" cy="921887"/>
          </a:xfrm>
        </p:spPr>
        <p:txBody>
          <a:bodyPr/>
          <a:lstStyle/>
          <a:p>
            <a:r>
              <a:rPr lang="en-CA" dirty="0"/>
              <a:t>Key Points to Highlight</a:t>
            </a:r>
            <a:endParaRPr lang="en-US" dirty="0"/>
          </a:p>
        </p:txBody>
      </p:sp>
      <p:sp>
        <p:nvSpPr>
          <p:cNvPr id="2" name="Slide Number Placeholder 1">
            <a:extLst>
              <a:ext uri="{FF2B5EF4-FFF2-40B4-BE49-F238E27FC236}">
                <a16:creationId xmlns:a16="http://schemas.microsoft.com/office/drawing/2014/main" id="{49C1E724-E3BD-9D42-352D-508FDA2E9937}"/>
              </a:ext>
            </a:extLst>
          </p:cNvPr>
          <p:cNvSpPr>
            <a:spLocks noGrp="1"/>
          </p:cNvSpPr>
          <p:nvPr>
            <p:ph type="sldNum" sz="quarter" idx="12"/>
          </p:nvPr>
        </p:nvSpPr>
        <p:spPr/>
        <p:txBody>
          <a:bodyPr/>
          <a:lstStyle/>
          <a:p>
            <a:fld id="{1E40567B-C52C-4143-B24C-AB1E91DB602F}" type="slidenum">
              <a:rPr lang="en-CA" smtClean="0"/>
              <a:pPr/>
              <a:t>8</a:t>
            </a:fld>
            <a:endParaRPr lang="en-CA"/>
          </a:p>
        </p:txBody>
      </p:sp>
    </p:spTree>
    <p:extLst>
      <p:ext uri="{BB962C8B-B14F-4D97-AF65-F5344CB8AC3E}">
        <p14:creationId xmlns:p14="http://schemas.microsoft.com/office/powerpoint/2010/main" val="15816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526AF-EC4F-858D-0970-8C71AF8B4A4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282C72C-9866-E6D9-4BA6-A34628551E7F}"/>
              </a:ext>
            </a:extLst>
          </p:cNvPr>
          <p:cNvSpPr>
            <a:spLocks noGrp="1"/>
          </p:cNvSpPr>
          <p:nvPr>
            <p:ph type="body" sz="quarter" idx="10"/>
          </p:nvPr>
        </p:nvSpPr>
        <p:spPr>
          <a:xfrm>
            <a:off x="974033" y="1825626"/>
            <a:ext cx="6730781" cy="2094367"/>
          </a:xfrm>
        </p:spPr>
        <p:txBody>
          <a:bodyPr/>
          <a:lstStyle/>
          <a:p>
            <a:pPr marL="0" indent="0">
              <a:buNone/>
            </a:pPr>
            <a:endParaRPr lang="en-US"/>
          </a:p>
          <a:p>
            <a:endParaRPr lang="en-US"/>
          </a:p>
        </p:txBody>
      </p:sp>
      <p:sp>
        <p:nvSpPr>
          <p:cNvPr id="5" name="Text Placeholder 4">
            <a:extLst>
              <a:ext uri="{FF2B5EF4-FFF2-40B4-BE49-F238E27FC236}">
                <a16:creationId xmlns:a16="http://schemas.microsoft.com/office/drawing/2014/main" id="{16B3DF29-D611-9101-600D-447EEDD08FD7}"/>
              </a:ext>
            </a:extLst>
          </p:cNvPr>
          <p:cNvSpPr>
            <a:spLocks noGrp="1"/>
          </p:cNvSpPr>
          <p:nvPr>
            <p:ph type="body" sz="quarter" idx="11"/>
          </p:nvPr>
        </p:nvSpPr>
        <p:spPr/>
        <p:txBody>
          <a:bodyPr/>
          <a:lstStyle/>
          <a:p>
            <a:r>
              <a:rPr lang="en-CA"/>
              <a:t>Caregiver guidance &amp; support</a:t>
            </a:r>
          </a:p>
        </p:txBody>
      </p:sp>
      <p:sp>
        <p:nvSpPr>
          <p:cNvPr id="2" name="Slide Number Placeholder 1">
            <a:extLst>
              <a:ext uri="{FF2B5EF4-FFF2-40B4-BE49-F238E27FC236}">
                <a16:creationId xmlns:a16="http://schemas.microsoft.com/office/drawing/2014/main" id="{8D3774E7-EE80-F67C-E769-41BFE6D9B071}"/>
              </a:ext>
            </a:extLst>
          </p:cNvPr>
          <p:cNvSpPr>
            <a:spLocks noGrp="1"/>
          </p:cNvSpPr>
          <p:nvPr>
            <p:ph type="sldNum" sz="quarter" idx="12"/>
          </p:nvPr>
        </p:nvSpPr>
        <p:spPr/>
        <p:txBody>
          <a:bodyPr/>
          <a:lstStyle/>
          <a:p>
            <a:fld id="{1E40567B-C52C-4143-B24C-AB1E91DB602F}" type="slidenum">
              <a:rPr lang="en-CA" smtClean="0"/>
              <a:pPr/>
              <a:t>9</a:t>
            </a:fld>
            <a:endParaRPr lang="en-CA"/>
          </a:p>
        </p:txBody>
      </p:sp>
      <p:pic>
        <p:nvPicPr>
          <p:cNvPr id="8" name="Picture 7">
            <a:extLst>
              <a:ext uri="{FF2B5EF4-FFF2-40B4-BE49-F238E27FC236}">
                <a16:creationId xmlns:a16="http://schemas.microsoft.com/office/drawing/2014/main" id="{5C519B72-8FCB-B4D4-4B09-A74E92F0D20B}"/>
              </a:ext>
            </a:extLst>
          </p:cNvPr>
          <p:cNvPicPr>
            <a:picLocks noChangeAspect="1"/>
          </p:cNvPicPr>
          <p:nvPr/>
        </p:nvPicPr>
        <p:blipFill>
          <a:blip r:embed="rId3"/>
          <a:stretch>
            <a:fillRect/>
          </a:stretch>
        </p:blipFill>
        <p:spPr>
          <a:xfrm>
            <a:off x="8182555" y="1982241"/>
            <a:ext cx="3429000" cy="2095500"/>
          </a:xfrm>
          <a:prstGeom prst="rect">
            <a:avLst/>
          </a:prstGeom>
        </p:spPr>
      </p:pic>
      <p:sp>
        <p:nvSpPr>
          <p:cNvPr id="3" name="TextBox 2">
            <a:extLst>
              <a:ext uri="{FF2B5EF4-FFF2-40B4-BE49-F238E27FC236}">
                <a16:creationId xmlns:a16="http://schemas.microsoft.com/office/drawing/2014/main" id="{D646659E-E15F-F1BF-A954-FD05729E7BB3}"/>
              </a:ext>
            </a:extLst>
          </p:cNvPr>
          <p:cNvSpPr txBox="1"/>
          <p:nvPr/>
        </p:nvSpPr>
        <p:spPr>
          <a:xfrm>
            <a:off x="838200" y="1985239"/>
            <a:ext cx="7771437" cy="3447098"/>
          </a:xfrm>
          <a:prstGeom prst="rect">
            <a:avLst/>
          </a:prstGeom>
          <a:noFill/>
        </p:spPr>
        <p:txBody>
          <a:bodyPr wrap="square" lIns="91440" tIns="45720" rIns="91440" bIns="45720" rtlCol="0" anchor="t">
            <a:spAutoFit/>
          </a:bodyPr>
          <a:lstStyle/>
          <a:p>
            <a:r>
              <a:rPr lang="en-US" sz="2000"/>
              <a:t>Family Caregivers of BC offers </a:t>
            </a:r>
            <a:r>
              <a:rPr lang="en-US" sz="2000" b="1"/>
              <a:t>free, compassionate support across the province</a:t>
            </a:r>
            <a:endParaRPr lang="en-US" sz="2000" b="1">
              <a:ea typeface="Calibri"/>
              <a:cs typeface="Calibri"/>
            </a:endParaRPr>
          </a:p>
          <a:p>
            <a:endParaRPr lang="en-US" sz="2000">
              <a:ea typeface="Calibri"/>
              <a:cs typeface="Calibri"/>
            </a:endParaRPr>
          </a:p>
          <a:p>
            <a:pPr marL="285750" indent="-285750">
              <a:buFont typeface="Arial" panose="020B0604020202020204" pitchFamily="34" charset="0"/>
              <a:buChar char="•"/>
            </a:pPr>
            <a:r>
              <a:rPr lang="en-US" sz="2000"/>
              <a:t>A toll-free Caregiver Support line: 1-877-520-3267</a:t>
            </a:r>
            <a:endParaRPr lang="en-US" sz="2000">
              <a:ea typeface="Calibri"/>
              <a:cs typeface="Calibri"/>
            </a:endParaRPr>
          </a:p>
          <a:p>
            <a:pPr marL="285750" indent="-285750">
              <a:buFont typeface="Arial" panose="020B0604020202020204" pitchFamily="34" charset="0"/>
              <a:buChar char="•"/>
            </a:pPr>
            <a:r>
              <a:rPr lang="en-US" sz="2000"/>
              <a:t>1:1 coaching with trained staff</a:t>
            </a:r>
            <a:endParaRPr lang="en-US" sz="2000">
              <a:ea typeface="Calibri"/>
              <a:cs typeface="Calibri"/>
            </a:endParaRPr>
          </a:p>
          <a:p>
            <a:pPr marL="285750" indent="-285750">
              <a:buFont typeface="Arial" panose="020B0604020202020204" pitchFamily="34" charset="0"/>
              <a:buChar char="•"/>
            </a:pPr>
            <a:r>
              <a:rPr lang="en-US" sz="2000"/>
              <a:t>Peer support groups to connect with others</a:t>
            </a:r>
            <a:endParaRPr lang="en-US" sz="2000">
              <a:ea typeface="Calibri"/>
              <a:cs typeface="Calibri"/>
            </a:endParaRPr>
          </a:p>
          <a:p>
            <a:pPr marL="285750" indent="-285750">
              <a:buFont typeface="Arial" panose="020B0604020202020204" pitchFamily="34" charset="0"/>
              <a:buChar char="•"/>
            </a:pPr>
            <a:r>
              <a:rPr lang="en-US" sz="2000"/>
              <a:t>Free webinars and tools to help you navigate caregiving and the health system</a:t>
            </a:r>
            <a:endParaRPr lang="en-US" sz="2000">
              <a:ea typeface="Calibri"/>
              <a:cs typeface="Calibri"/>
            </a:endParaRPr>
          </a:p>
          <a:p>
            <a:pPr marL="285750" indent="-285750">
              <a:buFont typeface="Arial" panose="020B0604020202020204" pitchFamily="34" charset="0"/>
              <a:buChar char="•"/>
            </a:pPr>
            <a:endParaRPr lang="en-US" sz="2000">
              <a:ea typeface="Calibri"/>
              <a:cs typeface="Calibri"/>
            </a:endParaRPr>
          </a:p>
          <a:p>
            <a:pPr marL="285750" indent="-285750">
              <a:buFont typeface="Arial" panose="020B0604020202020204" pitchFamily="34" charset="0"/>
              <a:buChar char="•"/>
            </a:pPr>
            <a:r>
              <a:rPr lang="en-CA" sz="2000"/>
              <a:t>Video (2:45)  </a:t>
            </a:r>
            <a:r>
              <a:rPr lang="en-CA" sz="2000">
                <a:hlinkClick r:id="rId4"/>
              </a:rPr>
              <a:t>https://youtu.be/3MeTrHQnHag?si=4n0JmSpAHu9VBUVf</a:t>
            </a:r>
            <a:endParaRPr lang="en-CA" sz="2000"/>
          </a:p>
          <a:p>
            <a:endParaRPr lang="en-CA"/>
          </a:p>
        </p:txBody>
      </p:sp>
    </p:spTree>
    <p:extLst>
      <p:ext uri="{BB962C8B-B14F-4D97-AF65-F5344CB8AC3E}">
        <p14:creationId xmlns:p14="http://schemas.microsoft.com/office/powerpoint/2010/main" val="1627464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Custom Document" ma:contentTypeID="0x0101002D329A4D2B6E934CBE31BF18652547F100E98B7B69CC4DB646BF9034A07CC46446" ma:contentTypeVersion="12" ma:contentTypeDescription="Create a new document." ma:contentTypeScope="" ma:versionID="601010facba34940991b323964080a5d">
  <xsd:schema xmlns:xsd="http://www.w3.org/2001/XMLSchema" xmlns:xs="http://www.w3.org/2001/XMLSchema" xmlns:p="http://schemas.microsoft.com/office/2006/metadata/properties" xmlns:ns2="40626449-4af6-4917-b4c4-a1e67d241ab8" xmlns:ns3="df15cef4-9d54-42dd-aa9c-3155eabd5d0b" targetNamespace="http://schemas.microsoft.com/office/2006/metadata/properties" ma:root="true" ma:fieldsID="4ce77b4d195e47de447fdadaaf892544" ns2:_="" ns3:_="">
    <xsd:import namespace="40626449-4af6-4917-b4c4-a1e67d241ab8"/>
    <xsd:import namespace="df15cef4-9d54-42dd-aa9c-3155eabd5d0b"/>
    <xsd:element name="properties">
      <xsd:complexType>
        <xsd:sequence>
          <xsd:element name="documentManagement">
            <xsd:complexType>
              <xsd:all>
                <xsd:element ref="ns2:TaxCatchAll" minOccurs="0"/>
                <xsd:element ref="ns2:DocumentDescription" minOccurs="0"/>
                <xsd:element ref="ns2:DocumentLanguage" minOccurs="0"/>
                <xsd:element ref="ns2:Audience1" minOccurs="0"/>
                <xsd:element ref="ns3:Date_x0020_last_x0020_reviewed" minOccurs="0"/>
                <xsd:element ref="ns3:Name_x0020_of_x0020_owning_x0020_team" minOccurs="0"/>
                <xsd:element ref="ns2:d54dd449c2c54af89444c3906a20b699" minOccurs="0"/>
                <xsd:element ref="ns2:TaxCatchAllLabel" minOccurs="0"/>
                <xsd:element ref="ns2:k05366dfea714127ab8826af69afb524"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26449-4af6-4917-b4c4-a1e67d241ab8"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b3acf389-d49e-4a16-b7c5-e4b124c69ba6}" ma:internalName="TaxCatchAll" ma:readOnly="false" ma:showField="CatchAllData" ma:web="40626449-4af6-4917-b4c4-a1e67d241ab8">
      <xsd:complexType>
        <xsd:complexContent>
          <xsd:extension base="dms:MultiChoiceLookup">
            <xsd:sequence>
              <xsd:element name="Value" type="dms:Lookup" maxOccurs="unbounded" minOccurs="0" nillable="true"/>
            </xsd:sequence>
          </xsd:extension>
        </xsd:complexContent>
      </xsd:complexType>
    </xsd:element>
    <xsd:element name="DocumentDescription" ma:index="11" nillable="true" ma:displayName="Resource Description" ma:internalName="DocumentDescription" ma:readOnly="false">
      <xsd:simpleType>
        <xsd:restriction base="dms:Note">
          <xsd:maxLength value="255"/>
        </xsd:restriction>
      </xsd:simpleType>
    </xsd:element>
    <xsd:element name="DocumentLanguage" ma:index="12" nillable="true" ma:displayName="Resource Language" ma:format="Dropdown" ma:internalName="DocumentLanguage" ma:readOnly="false">
      <xsd:simpleType>
        <xsd:restriction base="dms:Choice">
          <xsd:enumeration value="Arabic"/>
          <xsd:enumeration value="Chinese (Simplified)"/>
          <xsd:enumeration value="Chinese (Traditional)"/>
          <xsd:enumeration value="French"/>
          <xsd:enumeration value="Spanish"/>
          <xsd:enumeration value="Russian"/>
          <xsd:enumeration value="Vietnamese"/>
        </xsd:restriction>
      </xsd:simpleType>
    </xsd:element>
    <xsd:element name="Audience1" ma:index="13" nillable="true" ma:displayName="Audience" ma:internalName="Audience1" ma:readOnly="false">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element name="d54dd449c2c54af89444c3906a20b699" ma:index="16" nillable="true" ma:taxonomy="true" ma:internalName="d54dd449c2c54af89444c3906a20b699" ma:taxonomyFieldName="ResourceCategory" ma:displayName="Resource Category" ma:readOnly="false" ma:fieldId="{d54dd449-c2c5-4af8-9444-c3906a20b699}" ma:taxonomyMulti="true" ma:sspId="1def2781-2624-4e61-a87a-b7ad326f7864" ma:termSetId="d951ee64-c3ba-4c08-a09c-902853831bd1" ma:anchorId="00000000-0000-0000-0000-000000000000" ma:open="true" ma:isKeyword="false">
      <xsd:complexType>
        <xsd:sequence>
          <xsd:element ref="pc:Terms" minOccurs="0" maxOccurs="1"/>
        </xsd:sequence>
      </xsd:complexType>
    </xsd:element>
    <xsd:element name="TaxCatchAllLabel" ma:index="17" nillable="true" ma:displayName="Taxonomy Catch All Column1" ma:hidden="true" ma:list="{b3acf389-d49e-4a16-b7c5-e4b124c69ba6}" ma:internalName="TaxCatchAllLabel" ma:readOnly="true" ma:showField="CatchAllDataLabel" ma:web="40626449-4af6-4917-b4c4-a1e67d241ab8">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8" nillable="true" ma:taxonomy="true" ma:internalName="k05366dfea714127ab8826af69afb524" ma:taxonomyFieldName="ResourceType" ma:displayName="ResourceType" ma:readOnly="false" ma:fieldId="{405366df-ea71-4127-ab88-26af69afb524}" ma:taxonomyMulti="true" ma:sspId="1def2781-2624-4e61-a87a-b7ad326f7864" ma:termSetId="b9545f81-9ece-4274-a927-bb8891c94802" ma:anchorId="00000000-0000-0000-0000-000000000000" ma:open="false" ma:isKeyword="false">
      <xsd:complexType>
        <xsd:sequence>
          <xsd:element ref="pc:Terms" minOccurs="0" maxOccurs="1"/>
        </xsd:sequence>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f15cef4-9d54-42dd-aa9c-3155eabd5d0b" elementFormDefault="qualified">
    <xsd:import namespace="http://schemas.microsoft.com/office/2006/documentManagement/types"/>
    <xsd:import namespace="http://schemas.microsoft.com/office/infopath/2007/PartnerControls"/>
    <xsd:element name="Date_x0020_last_x0020_reviewed" ma:index="14" nillable="true" ma:displayName="Date last reviewed" ma:format="DateOnly" ma:internalName="Date_x0020_last_x0020_reviewed" ma:readOnly="false">
      <xsd:simpleType>
        <xsd:restriction base="dms:DateTime"/>
      </xsd:simpleType>
    </xsd:element>
    <xsd:element name="Name_x0020_of_x0020_owning_x0020_team" ma:index="15" nillable="true" ma:displayName="Name of owning team" ma:internalName="Name_x0020_of_x0020_owning_x0020_team"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_x0020_last_x0020_reviewed xmlns="df15cef4-9d54-42dd-aa9c-3155eabd5d0b" xsi:nil="true"/>
    <k05366dfea714127ab8826af69afb524 xmlns="40626449-4af6-4917-b4c4-a1e67d241ab8">
      <Terms xmlns="http://schemas.microsoft.com/office/infopath/2007/PartnerControls"/>
    </k05366dfea714127ab8826af69afb524>
    <d54dd449c2c54af89444c3906a20b699 xmlns="40626449-4af6-4917-b4c4-a1e67d241ab8">
      <Terms xmlns="http://schemas.microsoft.com/office/infopath/2007/PartnerControls"/>
    </d54dd449c2c54af89444c3906a20b699>
    <DocumentLanguage xmlns="40626449-4af6-4917-b4c4-a1e67d241ab8" xsi:nil="true"/>
    <_dlc_DocIdPersistId xmlns="40626449-4af6-4917-b4c4-a1e67d241ab8" xsi:nil="true"/>
    <Name_x0020_of_x0020_owning_x0020_team xmlns="df15cef4-9d54-42dd-aa9c-3155eabd5d0b" xsi:nil="true"/>
    <DocumentDescription xmlns="40626449-4af6-4917-b4c4-a1e67d241ab8" xsi:nil="true"/>
    <Audience1 xmlns="40626449-4af6-4917-b4c4-a1e67d241ab8"/>
    <TaxCatchAll xmlns="40626449-4af6-4917-b4c4-a1e67d241ab8"/>
    <_dlc_DocId xmlns="40626449-4af6-4917-b4c4-a1e67d241ab8">CES7EWVZARF4-1160865664-584</_dlc_DocId>
    <_dlc_DocIdUrl xmlns="40626449-4af6-4917-b4c4-a1e67d241ab8">
      <Url>https://edit-phsa.phsa.ca/health-professionals-site/_layouts/15/DocIdRedir.aspx?ID=CES7EWVZARF4-1160865664-584</Url>
      <Description>CES7EWVZARF4-1160865664-584</Description>
    </_dlc_DocIdUrl>
  </documentManagement>
</p:propertie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CAFC72E1-9576-4B70-AB35-152C86C88509}"/>
</file>

<file path=customXml/itemProps2.xml><?xml version="1.0" encoding="utf-8"?>
<ds:datastoreItem xmlns:ds="http://schemas.openxmlformats.org/officeDocument/2006/customXml" ds:itemID="{8BB98E5A-0F13-4DEB-8629-4D6108C7B87A}"/>
</file>

<file path=customXml/itemProps3.xml><?xml version="1.0" encoding="utf-8"?>
<ds:datastoreItem xmlns:ds="http://schemas.openxmlformats.org/officeDocument/2006/customXml" ds:itemID="{7732EBA5-8B22-4604-82BC-E8C79822F7A6}">
  <ds:schemaRefs>
    <ds:schemaRef ds:uri="b8565bb3-cc42-4c00-a542-76583c7e5514"/>
    <ds:schemaRef ds:uri="http://schemas.microsoft.com/office/2006/documentManagement/types"/>
    <ds:schemaRef ds:uri="62e1bebc-fc5a-4333-a802-950f0dd24111"/>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51001186-A6D6-43A7-AB88-A3A9030946D7}"/>
</file>

<file path=docProps/app.xml><?xml version="1.0" encoding="utf-8"?>
<Properties xmlns="http://schemas.openxmlformats.org/officeDocument/2006/extended-properties" xmlns:vt="http://schemas.openxmlformats.org/officeDocument/2006/docPropsVTypes">
  <TotalTime>451</TotalTime>
  <Words>2025</Words>
  <Application>Microsoft Office PowerPoint</Application>
  <PresentationFormat>Widescreen</PresentationFormat>
  <Paragraphs>156</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Courier New</vt:lpstr>
      <vt:lpstr>Helvetica Neue</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 Sowders</dc:creator>
  <cp:lastModifiedBy>Nguyen, Kira [PHSA]</cp:lastModifiedBy>
  <cp:revision>4</cp:revision>
  <dcterms:created xsi:type="dcterms:W3CDTF">2021-08-26T21:37:13Z</dcterms:created>
  <dcterms:modified xsi:type="dcterms:W3CDTF">2026-03-05T19:13:43Z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0x0101002D329A4D2B6E934CBE31BF18652547F100E98B7B69CC4DB646BF9034A07CC46446</vt:lpwstr>
  </property>
  <property fmtid="{D5CDD505-2E9C-101B-9397-08002B2CF9AE}" pid="3" name="_dlc_DocIdItemGuid">
    <vt:lpwstr>11d0b46a-5634-4fb9-a675-dd3eca8b2263</vt:lpwstr>
  </property>
  <property fmtid="{D5CDD505-2E9C-101B-9397-08002B2CF9AE}" pid="4" name="ResourceCategory">
    <vt:lpwstr/>
  </property>
  <property fmtid="{D5CDD505-2E9C-101B-9397-08002B2CF9AE}" pid="5" name="ResourceType">
    <vt:lpwstr/>
  </property>
</Properties>
</file>