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74" r:id="rId2"/>
    <p:sldId id="609" r:id="rId3"/>
    <p:sldId id="294" r:id="rId4"/>
    <p:sldId id="295" r:id="rId5"/>
    <p:sldId id="267" r:id="rId6"/>
    <p:sldId id="309" r:id="rId7"/>
    <p:sldId id="268" r:id="rId8"/>
    <p:sldId id="257" r:id="rId9"/>
    <p:sldId id="382" r:id="rId10"/>
    <p:sldId id="372" r:id="rId11"/>
    <p:sldId id="373" r:id="rId12"/>
    <p:sldId id="603" r:id="rId13"/>
    <p:sldId id="604" r:id="rId14"/>
    <p:sldId id="266" r:id="rId15"/>
    <p:sldId id="375" r:id="rId16"/>
    <p:sldId id="605" r:id="rId17"/>
    <p:sldId id="606" r:id="rId18"/>
    <p:sldId id="607" r:id="rId19"/>
    <p:sldId id="610" r:id="rId20"/>
    <p:sldId id="613" r:id="rId21"/>
    <p:sldId id="611" r:id="rId22"/>
    <p:sldId id="612" r:id="rId23"/>
    <p:sldId id="60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153"/>
    <p:restoredTop sz="94630"/>
  </p:normalViewPr>
  <p:slideViewPr>
    <p:cSldViewPr snapToGrid="0">
      <p:cViewPr varScale="1">
        <p:scale>
          <a:sx n="103" d="100"/>
          <a:sy n="103" d="100"/>
        </p:scale>
        <p:origin x="114" y="144"/>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D005C4-5BAA-BB42-9490-4C89B734D65B}" type="datetimeFigureOut">
              <a:rPr lang="en-US" smtClean="0"/>
              <a:t>4/15/2026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9139EB-9493-0F42-AAA3-C1B9C27B0C04}" type="slidenum">
              <a:rPr lang="en-US" smtClean="0"/>
              <a:t>‹#›</a:t>
            </a:fld>
            <a:endParaRPr lang="en-US"/>
          </a:p>
        </p:txBody>
      </p:sp>
    </p:spTree>
    <p:extLst>
      <p:ext uri="{BB962C8B-B14F-4D97-AF65-F5344CB8AC3E}">
        <p14:creationId xmlns:p14="http://schemas.microsoft.com/office/powerpoint/2010/main" val="294686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0FF5FAA-EA43-4B99-832A-8E2ACD023200}" type="slidenum">
              <a:rPr lang="en-CA" smtClean="0"/>
              <a:t>9</a:t>
            </a:fld>
            <a:endParaRPr lang="en-CA"/>
          </a:p>
        </p:txBody>
      </p:sp>
    </p:spTree>
    <p:extLst>
      <p:ext uri="{BB962C8B-B14F-4D97-AF65-F5344CB8AC3E}">
        <p14:creationId xmlns:p14="http://schemas.microsoft.com/office/powerpoint/2010/main" val="780772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Some things to note:</a:t>
            </a:r>
          </a:p>
          <a:p>
            <a:r>
              <a:rPr lang="en-CA" sz="1200" b="0" i="0" u="none" strike="noStrike" kern="1200" dirty="0">
                <a:solidFill>
                  <a:schemeClr val="tx1"/>
                </a:solidFill>
                <a:effectLst/>
                <a:latin typeface="+mn-lt"/>
                <a:ea typeface="+mn-ea"/>
                <a:cs typeface="+mn-cs"/>
              </a:rPr>
              <a:t>This analysis was performed on a population sample with a minimum of 10 years of continuous MSP registration between 2001/02 and 2019/20. For this plot, all individuals had an incident CKD record between 2001/02 and 2019/20</a:t>
            </a:r>
          </a:p>
          <a:p>
            <a:r>
              <a:rPr lang="en-CA" sz="1200" b="0" i="0" u="none" strike="noStrike" kern="1200" dirty="0">
                <a:solidFill>
                  <a:schemeClr val="tx1"/>
                </a:solidFill>
                <a:effectLst/>
                <a:latin typeface="+mn-lt"/>
                <a:ea typeface="+mn-ea"/>
                <a:cs typeface="+mn-cs"/>
              </a:rPr>
              <a:t>This plot is only the top 50% most prevalent disease comorbidities for individuals with CKD.</a:t>
            </a:r>
          </a:p>
          <a:p>
            <a:r>
              <a:rPr lang="en-CA" sz="1200" b="0" i="0" u="none" strike="noStrike" kern="1200" dirty="0">
                <a:solidFill>
                  <a:schemeClr val="tx1"/>
                </a:solidFill>
                <a:effectLst/>
                <a:latin typeface="+mn-lt"/>
                <a:ea typeface="+mn-ea"/>
                <a:cs typeface="+mn-cs"/>
              </a:rPr>
              <a:t>The x-axis is the median time (in years) between the incident comorbidity case record and the incident CKD case record</a:t>
            </a:r>
          </a:p>
          <a:p>
            <a:r>
              <a:rPr lang="en-CA" sz="1200" b="0" i="0" u="none" strike="noStrike" kern="1200" dirty="0">
                <a:solidFill>
                  <a:schemeClr val="tx1"/>
                </a:solidFill>
                <a:effectLst/>
                <a:latin typeface="+mn-lt"/>
                <a:ea typeface="+mn-ea"/>
                <a:cs typeface="+mn-cs"/>
              </a:rPr>
              <a:t>The size of disease nodes represents the prevalence of each disease comorbidity in individuals with CKD, and the links between diseases represents the prevalence of each disease </a:t>
            </a:r>
            <a:r>
              <a:rPr lang="en-CA" sz="1200" b="0" i="1" u="none" strike="noStrike" kern="1200" dirty="0">
                <a:solidFill>
                  <a:schemeClr val="tx1"/>
                </a:solidFill>
                <a:effectLst/>
                <a:latin typeface="+mn-lt"/>
                <a:ea typeface="+mn-ea"/>
                <a:cs typeface="+mn-cs"/>
              </a:rPr>
              <a:t>pair</a:t>
            </a:r>
            <a:r>
              <a:rPr lang="en-CA" sz="1200" b="0" i="0" u="none" strike="noStrike" kern="1200" dirty="0">
                <a:solidFill>
                  <a:schemeClr val="tx1"/>
                </a:solidFill>
                <a:effectLst/>
                <a:latin typeface="+mn-lt"/>
                <a:ea typeface="+mn-ea"/>
                <a:cs typeface="+mn-cs"/>
              </a:rPr>
              <a:t> in individuals with CKD (this lets you look at diseases paired with CKD </a:t>
            </a:r>
            <a:r>
              <a:rPr lang="en-CA" sz="1200" b="0" i="1" u="none" strike="noStrike" kern="1200" dirty="0" err="1">
                <a:solidFill>
                  <a:schemeClr val="tx1"/>
                </a:solidFill>
                <a:effectLst/>
                <a:latin typeface="+mn-lt"/>
                <a:ea typeface="+mn-ea"/>
                <a:cs typeface="+mn-cs"/>
              </a:rPr>
              <a:t>and</a:t>
            </a:r>
            <a:r>
              <a:rPr lang="en-CA" sz="1200" b="0" i="0" u="none" strike="noStrike" kern="1200" dirty="0" err="1">
                <a:solidFill>
                  <a:schemeClr val="tx1"/>
                </a:solidFill>
                <a:effectLst/>
                <a:latin typeface="+mn-lt"/>
                <a:ea typeface="+mn-ea"/>
                <a:cs typeface="+mn-cs"/>
              </a:rPr>
              <a:t>with</a:t>
            </a:r>
            <a:r>
              <a:rPr lang="en-CA" sz="1200" b="0" i="0" u="none" strike="noStrike" kern="1200" dirty="0">
                <a:solidFill>
                  <a:schemeClr val="tx1"/>
                </a:solidFill>
                <a:effectLst/>
                <a:latin typeface="+mn-lt"/>
                <a:ea typeface="+mn-ea"/>
                <a:cs typeface="+mn-cs"/>
              </a:rPr>
              <a:t> each other, i.e. how many individuals with CKD have both hypertension and diabetes, and what is the typical time between onset for each?</a:t>
            </a:r>
          </a:p>
          <a:p>
            <a:endParaRPr lang="en-US" dirty="0"/>
          </a:p>
        </p:txBody>
      </p:sp>
      <p:sp>
        <p:nvSpPr>
          <p:cNvPr id="4" name="Slide Number Placeholder 3"/>
          <p:cNvSpPr>
            <a:spLocks noGrp="1"/>
          </p:cNvSpPr>
          <p:nvPr>
            <p:ph type="sldNum" sz="quarter" idx="5"/>
          </p:nvPr>
        </p:nvSpPr>
        <p:spPr/>
        <p:txBody>
          <a:bodyPr/>
          <a:lstStyle/>
          <a:p>
            <a:fld id="{259139EB-9493-0F42-AAA3-C1B9C27B0C04}" type="slidenum">
              <a:rPr lang="en-US" smtClean="0"/>
              <a:t>13</a:t>
            </a:fld>
            <a:endParaRPr lang="en-US"/>
          </a:p>
        </p:txBody>
      </p:sp>
    </p:spTree>
    <p:extLst>
      <p:ext uri="{BB962C8B-B14F-4D97-AF65-F5344CB8AC3E}">
        <p14:creationId xmlns:p14="http://schemas.microsoft.com/office/powerpoint/2010/main" val="281219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7121B-3808-72E1-E1DC-53A9CED18C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AAF9E5-2FA2-F902-E6F9-CA61CFCD3E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543F6F-3046-FE6C-16DA-1712E6755600}"/>
              </a:ext>
            </a:extLst>
          </p:cNvPr>
          <p:cNvSpPr>
            <a:spLocks noGrp="1"/>
          </p:cNvSpPr>
          <p:nvPr>
            <p:ph type="dt" sz="half" idx="10"/>
          </p:nvPr>
        </p:nvSpPr>
        <p:spPr/>
        <p:txBody>
          <a:bodyPr/>
          <a:lstStyle/>
          <a:p>
            <a:fld id="{FF99FAE5-8A9A-884F-8DC3-6932EF4546B7}" type="datetimeFigureOut">
              <a:rPr lang="en-US" smtClean="0"/>
              <a:t>4/15/2026</a:t>
            </a:fld>
            <a:endParaRPr lang="en-US"/>
          </a:p>
        </p:txBody>
      </p:sp>
      <p:sp>
        <p:nvSpPr>
          <p:cNvPr id="5" name="Footer Placeholder 4">
            <a:extLst>
              <a:ext uri="{FF2B5EF4-FFF2-40B4-BE49-F238E27FC236}">
                <a16:creationId xmlns:a16="http://schemas.microsoft.com/office/drawing/2014/main" id="{85672258-0E08-312E-2AE1-34C497D138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1FBE17-A26E-A25D-08B4-A1D8C237B09B}"/>
              </a:ext>
            </a:extLst>
          </p:cNvPr>
          <p:cNvSpPr>
            <a:spLocks noGrp="1"/>
          </p:cNvSpPr>
          <p:nvPr>
            <p:ph type="sldNum" sz="quarter" idx="12"/>
          </p:nvPr>
        </p:nvSpPr>
        <p:spPr/>
        <p:txBody>
          <a:bodyPr/>
          <a:lstStyle/>
          <a:p>
            <a:fld id="{7112FAA7-8191-9D4B-8CA6-C3DAD4480FDC}" type="slidenum">
              <a:rPr lang="en-US" smtClean="0"/>
              <a:t>‹#›</a:t>
            </a:fld>
            <a:endParaRPr lang="en-US"/>
          </a:p>
        </p:txBody>
      </p:sp>
    </p:spTree>
    <p:extLst>
      <p:ext uri="{BB962C8B-B14F-4D97-AF65-F5344CB8AC3E}">
        <p14:creationId xmlns:p14="http://schemas.microsoft.com/office/powerpoint/2010/main" val="943720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EA42-4B41-FEC5-661E-91811FA0A7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2683CE-F6A5-8E94-F08E-CC2BE23530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9EDD31-4C64-1ABD-C6CC-587E87E6DC91}"/>
              </a:ext>
            </a:extLst>
          </p:cNvPr>
          <p:cNvSpPr>
            <a:spLocks noGrp="1"/>
          </p:cNvSpPr>
          <p:nvPr>
            <p:ph type="dt" sz="half" idx="10"/>
          </p:nvPr>
        </p:nvSpPr>
        <p:spPr/>
        <p:txBody>
          <a:bodyPr/>
          <a:lstStyle/>
          <a:p>
            <a:fld id="{FF99FAE5-8A9A-884F-8DC3-6932EF4546B7}" type="datetimeFigureOut">
              <a:rPr lang="en-US" smtClean="0"/>
              <a:t>4/15/2026</a:t>
            </a:fld>
            <a:endParaRPr lang="en-US"/>
          </a:p>
        </p:txBody>
      </p:sp>
      <p:sp>
        <p:nvSpPr>
          <p:cNvPr id="5" name="Footer Placeholder 4">
            <a:extLst>
              <a:ext uri="{FF2B5EF4-FFF2-40B4-BE49-F238E27FC236}">
                <a16:creationId xmlns:a16="http://schemas.microsoft.com/office/drawing/2014/main" id="{62C3D0E3-908C-4300-7607-DBAE6DDA01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94E533-B942-9A9A-18FE-4AB6FCC8DD90}"/>
              </a:ext>
            </a:extLst>
          </p:cNvPr>
          <p:cNvSpPr>
            <a:spLocks noGrp="1"/>
          </p:cNvSpPr>
          <p:nvPr>
            <p:ph type="sldNum" sz="quarter" idx="12"/>
          </p:nvPr>
        </p:nvSpPr>
        <p:spPr/>
        <p:txBody>
          <a:bodyPr/>
          <a:lstStyle/>
          <a:p>
            <a:fld id="{7112FAA7-8191-9D4B-8CA6-C3DAD4480FDC}" type="slidenum">
              <a:rPr lang="en-US" smtClean="0"/>
              <a:t>‹#›</a:t>
            </a:fld>
            <a:endParaRPr lang="en-US"/>
          </a:p>
        </p:txBody>
      </p:sp>
    </p:spTree>
    <p:extLst>
      <p:ext uri="{BB962C8B-B14F-4D97-AF65-F5344CB8AC3E}">
        <p14:creationId xmlns:p14="http://schemas.microsoft.com/office/powerpoint/2010/main" val="1679173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86869F-6C91-D16C-1B01-287091B30C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7ADA1D-EF6F-3901-B844-347CD7128F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B7C7CC-F8D3-6E20-533D-350D33DD19B5}"/>
              </a:ext>
            </a:extLst>
          </p:cNvPr>
          <p:cNvSpPr>
            <a:spLocks noGrp="1"/>
          </p:cNvSpPr>
          <p:nvPr>
            <p:ph type="dt" sz="half" idx="10"/>
          </p:nvPr>
        </p:nvSpPr>
        <p:spPr/>
        <p:txBody>
          <a:bodyPr/>
          <a:lstStyle/>
          <a:p>
            <a:fld id="{FF99FAE5-8A9A-884F-8DC3-6932EF4546B7}" type="datetimeFigureOut">
              <a:rPr lang="en-US" smtClean="0"/>
              <a:t>4/15/2026</a:t>
            </a:fld>
            <a:endParaRPr lang="en-US"/>
          </a:p>
        </p:txBody>
      </p:sp>
      <p:sp>
        <p:nvSpPr>
          <p:cNvPr id="5" name="Footer Placeholder 4">
            <a:extLst>
              <a:ext uri="{FF2B5EF4-FFF2-40B4-BE49-F238E27FC236}">
                <a16:creationId xmlns:a16="http://schemas.microsoft.com/office/drawing/2014/main" id="{55EE54F0-345B-F85E-E159-595EC98098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3F469D-FD8E-ABB3-24C6-2AECB6EC3161}"/>
              </a:ext>
            </a:extLst>
          </p:cNvPr>
          <p:cNvSpPr>
            <a:spLocks noGrp="1"/>
          </p:cNvSpPr>
          <p:nvPr>
            <p:ph type="sldNum" sz="quarter" idx="12"/>
          </p:nvPr>
        </p:nvSpPr>
        <p:spPr/>
        <p:txBody>
          <a:bodyPr/>
          <a:lstStyle/>
          <a:p>
            <a:fld id="{7112FAA7-8191-9D4B-8CA6-C3DAD4480FDC}" type="slidenum">
              <a:rPr lang="en-US" smtClean="0"/>
              <a:t>‹#›</a:t>
            </a:fld>
            <a:endParaRPr lang="en-US"/>
          </a:p>
        </p:txBody>
      </p:sp>
    </p:spTree>
    <p:extLst>
      <p:ext uri="{BB962C8B-B14F-4D97-AF65-F5344CB8AC3E}">
        <p14:creationId xmlns:p14="http://schemas.microsoft.com/office/powerpoint/2010/main" val="2944161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with bullets - no wave">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6A60878A-EB4D-C17D-57D9-EE55EABF9F6A}"/>
              </a:ext>
            </a:extLst>
          </p:cNvPr>
          <p:cNvSpPr>
            <a:spLocks noGrp="1"/>
          </p:cNvSpPr>
          <p:nvPr>
            <p:ph type="sldNum" sz="quarter" idx="10"/>
          </p:nvPr>
        </p:nvSpPr>
        <p:spPr>
          <a:xfrm>
            <a:off x="10491536" y="6419814"/>
            <a:ext cx="862263" cy="365125"/>
          </a:xfrm>
          <a:prstGeom prst="rect">
            <a:avLst/>
          </a:prstGeom>
        </p:spPr>
        <p:txBody>
          <a:bodyPr/>
          <a:lstStyle>
            <a:lvl1pPr algn="r">
              <a:defRPr sz="1400" b="0" i="0">
                <a:solidFill>
                  <a:schemeClr val="tx1">
                    <a:lumMod val="65000"/>
                    <a:lumOff val="35000"/>
                  </a:schemeClr>
                </a:solidFill>
                <a:latin typeface="Calibri" panose="020F0502020204030204" pitchFamily="34" charset="0"/>
                <a:cs typeface="Calibri" panose="020F0502020204030204" pitchFamily="34" charset="0"/>
              </a:defRPr>
            </a:lvl1pPr>
          </a:lstStyle>
          <a:p>
            <a:fld id="{0B3EAA89-7133-1B40-95C7-EEE2886CB36D}" type="slidenum">
              <a:rPr lang="en-US" smtClean="0"/>
              <a:pPr/>
              <a:t>‹#›</a:t>
            </a:fld>
            <a:endParaRPr lang="en-US" dirty="0"/>
          </a:p>
        </p:txBody>
      </p:sp>
      <p:sp>
        <p:nvSpPr>
          <p:cNvPr id="12" name="Text Placeholder 9">
            <a:extLst>
              <a:ext uri="{FF2B5EF4-FFF2-40B4-BE49-F238E27FC236}">
                <a16:creationId xmlns:a16="http://schemas.microsoft.com/office/drawing/2014/main" id="{4426DE4F-1B03-CBD5-5C5A-F9F4BCFB4ECD}"/>
              </a:ext>
            </a:extLst>
          </p:cNvPr>
          <p:cNvSpPr>
            <a:spLocks noGrp="1"/>
          </p:cNvSpPr>
          <p:nvPr>
            <p:ph type="body" sz="quarter" idx="11"/>
          </p:nvPr>
        </p:nvSpPr>
        <p:spPr>
          <a:xfrm>
            <a:off x="838199" y="1887414"/>
            <a:ext cx="10515600" cy="3800569"/>
          </a:xfrm>
          <a:prstGeom prst="rect">
            <a:avLst/>
          </a:prstGeom>
        </p:spPr>
        <p:txBody>
          <a:bodyPr>
            <a:normAutofit/>
          </a:bodyPr>
          <a:lstStyle>
            <a:lvl1pPr>
              <a:defRPr b="0" i="0">
                <a:solidFill>
                  <a:schemeClr val="tx1"/>
                </a:solidFill>
                <a:latin typeface="Calibri" panose="020F0502020204030204" pitchFamily="34" charset="0"/>
                <a:cs typeface="Calibri" panose="020F0502020204030204" pitchFamily="34" charset="0"/>
              </a:defRPr>
            </a:lvl1pPr>
            <a:lvl2pPr marL="685800" indent="-228600">
              <a:buFont typeface="Courier New" panose="02070309020205020404" pitchFamily="49" charset="0"/>
              <a:buChar char="o"/>
              <a:defRPr sz="2800" b="0" i="0">
                <a:solidFill>
                  <a:schemeClr val="tx1"/>
                </a:solidFill>
                <a:latin typeface="Calibri" panose="020F0502020204030204" pitchFamily="34" charset="0"/>
                <a:cs typeface="Calibri" panose="020F0502020204030204" pitchFamily="34" charset="0"/>
              </a:defRPr>
            </a:lvl2pPr>
            <a:lvl3pPr marL="1143000" indent="-228600">
              <a:buFont typeface="Wingdings" pitchFamily="2" charset="2"/>
              <a:buChar char="§"/>
              <a:defRPr sz="2800" b="0" i="0">
                <a:solidFill>
                  <a:schemeClr val="tx1"/>
                </a:solidFill>
                <a:latin typeface="Calibri" panose="020F0502020204030204" pitchFamily="34" charset="0"/>
                <a:cs typeface="Calibri" panose="020F0502020204030204" pitchFamily="34" charset="0"/>
              </a:defRPr>
            </a:lvl3pPr>
            <a:lvl4pPr>
              <a:defRPr b="0" i="0">
                <a:solidFill>
                  <a:schemeClr val="tx1">
                    <a:lumMod val="65000"/>
                    <a:lumOff val="35000"/>
                  </a:schemeClr>
                </a:solidFill>
                <a:latin typeface="Calibri Light" panose="020F0302020204030204" pitchFamily="34" charset="0"/>
                <a:cs typeface="Calibri Light" panose="020F0302020204030204" pitchFamily="34" charset="0"/>
              </a:defRPr>
            </a:lvl4pPr>
            <a:lvl5pPr>
              <a:defRPr b="0" i="0">
                <a:solidFill>
                  <a:schemeClr val="tx1">
                    <a:lumMod val="65000"/>
                    <a:lumOff val="3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p:txBody>
      </p:sp>
      <p:sp>
        <p:nvSpPr>
          <p:cNvPr id="13" name="Text Placeholder 2">
            <a:extLst>
              <a:ext uri="{FF2B5EF4-FFF2-40B4-BE49-F238E27FC236}">
                <a16:creationId xmlns:a16="http://schemas.microsoft.com/office/drawing/2014/main" id="{F48740DC-FCE1-1201-67D3-57C3960B88B7}"/>
              </a:ext>
            </a:extLst>
          </p:cNvPr>
          <p:cNvSpPr>
            <a:spLocks noGrp="1"/>
          </p:cNvSpPr>
          <p:nvPr>
            <p:ph type="body" sz="quarter" idx="12" hasCustomPrompt="1"/>
          </p:nvPr>
        </p:nvSpPr>
        <p:spPr>
          <a:xfrm>
            <a:off x="838200" y="714703"/>
            <a:ext cx="10515599" cy="1043558"/>
          </a:xfrm>
          <a:prstGeom prst="rect">
            <a:avLst/>
          </a:prstGeom>
        </p:spPr>
        <p:txBody>
          <a:bodyPr anchor="b">
            <a:normAutofit/>
          </a:bodyPr>
          <a:lstStyle>
            <a:lvl1pPr marL="0" indent="0">
              <a:buFontTx/>
              <a:buNone/>
              <a:defRPr sz="4400" b="0" i="0">
                <a:solidFill>
                  <a:srgbClr val="003E7A"/>
                </a:solidFill>
                <a:latin typeface="Calibri" panose="020F0502020204030204" pitchFamily="34" charset="0"/>
                <a:cs typeface="Calibri" panose="020F0502020204030204" pitchFamily="34" charset="0"/>
              </a:defRPr>
            </a:lvl1pPr>
          </a:lstStyle>
          <a:p>
            <a:r>
              <a:rPr lang="en-US" dirty="0"/>
              <a:t>Click to edit Master content title</a:t>
            </a:r>
          </a:p>
        </p:txBody>
      </p:sp>
    </p:spTree>
    <p:extLst>
      <p:ext uri="{BB962C8B-B14F-4D97-AF65-F5344CB8AC3E}">
        <p14:creationId xmlns:p14="http://schemas.microsoft.com/office/powerpoint/2010/main" val="3575040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F923D7-C61F-2D49-906E-7FE0C0553CE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6807200" y="2819400"/>
            <a:ext cx="4775200" cy="1981200"/>
          </a:xfrm>
          <a:prstGeom prst="rect">
            <a:avLst/>
          </a:prstGeom>
        </p:spPr>
        <p:txBody>
          <a:bodyPr vert="horz"/>
          <a:lstStyle>
            <a:lvl1pPr algn="l">
              <a:defRPr sz="2400">
                <a:solidFill>
                  <a:schemeClr val="bg1"/>
                </a:solidFill>
                <a:latin typeface="Arial"/>
              </a:defRPr>
            </a:lvl1p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E730AB81-6284-7A41-BAE3-D0C9BD508BCA}"/>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5D51A17-418E-3845-936A-C674455C1AFA}" type="datetimeFigureOut">
              <a:rPr lang="en-US" altLang="en-US"/>
              <a:pPr/>
              <a:t>4/15/2026</a:t>
            </a:fld>
            <a:endParaRPr lang="en-US" altLang="en-US"/>
          </a:p>
        </p:txBody>
      </p:sp>
      <p:sp>
        <p:nvSpPr>
          <p:cNvPr id="5" name="Footer Placeholder 3">
            <a:extLst>
              <a:ext uri="{FF2B5EF4-FFF2-40B4-BE49-F238E27FC236}">
                <a16:creationId xmlns:a16="http://schemas.microsoft.com/office/drawing/2014/main" id="{CA905A76-B427-4945-B123-786F8940BB34}"/>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dirty="0">
                <a:latin typeface="Arial"/>
                <a:ea typeface="+mn-ea"/>
              </a:defRPr>
            </a:lvl1pPr>
          </a:lstStyle>
          <a:p>
            <a:pPr>
              <a:defRPr/>
            </a:pPr>
            <a:endParaRPr lang="en-US"/>
          </a:p>
        </p:txBody>
      </p:sp>
      <p:sp>
        <p:nvSpPr>
          <p:cNvPr id="6" name="Slide Number Placeholder 4">
            <a:extLst>
              <a:ext uri="{FF2B5EF4-FFF2-40B4-BE49-F238E27FC236}">
                <a16:creationId xmlns:a16="http://schemas.microsoft.com/office/drawing/2014/main" id="{E1755E29-853E-0740-9BFA-BD421CFCC1F7}"/>
              </a:ext>
            </a:extLst>
          </p:cNvPr>
          <p:cNvSpPr>
            <a:spLocks noGrp="1"/>
          </p:cNvSpPr>
          <p:nvPr>
            <p:ph type="sldNum" sz="quarter" idx="12"/>
          </p:nvPr>
        </p:nvSpPr>
        <p:spPr>
          <a:xfrm>
            <a:off x="5384800" y="6356351"/>
            <a:ext cx="1422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EDC3303-EBD2-F840-B02A-E09AFCFBB39A}" type="slidenum">
              <a:rPr lang="en-US" altLang="en-US"/>
              <a:pPr/>
              <a:t>‹#›</a:t>
            </a:fld>
            <a:endParaRPr lang="en-US" altLang="en-US"/>
          </a:p>
        </p:txBody>
      </p:sp>
      <p:pic>
        <p:nvPicPr>
          <p:cNvPr id="7" name="Graphic 6">
            <a:extLst>
              <a:ext uri="{FF2B5EF4-FFF2-40B4-BE49-F238E27FC236}">
                <a16:creationId xmlns:a16="http://schemas.microsoft.com/office/drawing/2014/main" id="{65591B13-80C2-C544-B853-C2CD511C883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89665" y="2815736"/>
            <a:ext cx="3832087" cy="1195156"/>
          </a:xfrm>
          <a:prstGeom prst="rect">
            <a:avLst/>
          </a:prstGeom>
        </p:spPr>
      </p:pic>
      <p:sp>
        <p:nvSpPr>
          <p:cNvPr id="8" name="Rectangle 7"/>
          <p:cNvSpPr/>
          <p:nvPr userDrawn="1"/>
        </p:nvSpPr>
        <p:spPr>
          <a:xfrm>
            <a:off x="1189664" y="4631323"/>
            <a:ext cx="4568485" cy="338554"/>
          </a:xfrm>
          <a:prstGeom prst="rect">
            <a:avLst/>
          </a:prstGeom>
        </p:spPr>
        <p:txBody>
          <a:bodyPr wrap="square">
            <a:spAutoFit/>
          </a:bodyPr>
          <a:lstStyle/>
          <a:p>
            <a:r>
              <a:rPr lang="en-US" sz="1600" b="1" kern="1200" dirty="0">
                <a:solidFill>
                  <a:schemeClr val="bg1"/>
                </a:solidFill>
                <a:effectLst/>
                <a:latin typeface="Arial" panose="020B0604020202020204" pitchFamily="34" charset="0"/>
                <a:ea typeface="ＭＳ Ｐゴシック" panose="020B0600070205080204" pitchFamily="34" charset="-128"/>
                <a:cs typeface="+mn-cs"/>
              </a:rPr>
              <a:t>BCCDC Public Health Laboratory</a:t>
            </a:r>
            <a:endParaRPr lang="en-CA" sz="1600" b="1" kern="1200" dirty="0">
              <a:solidFill>
                <a:schemeClr val="bg1"/>
              </a:solidFill>
              <a:effectLst/>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029792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51858-768D-EC50-2C79-AC4593CB4C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038DF3-1521-3E1C-000E-E4B591D28B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21D25A-36DE-96C8-F435-309A81C0F5DD}"/>
              </a:ext>
            </a:extLst>
          </p:cNvPr>
          <p:cNvSpPr>
            <a:spLocks noGrp="1"/>
          </p:cNvSpPr>
          <p:nvPr>
            <p:ph type="dt" sz="half" idx="10"/>
          </p:nvPr>
        </p:nvSpPr>
        <p:spPr/>
        <p:txBody>
          <a:bodyPr/>
          <a:lstStyle/>
          <a:p>
            <a:fld id="{FF99FAE5-8A9A-884F-8DC3-6932EF4546B7}" type="datetimeFigureOut">
              <a:rPr lang="en-US" smtClean="0"/>
              <a:t>4/15/2026</a:t>
            </a:fld>
            <a:endParaRPr lang="en-US"/>
          </a:p>
        </p:txBody>
      </p:sp>
      <p:sp>
        <p:nvSpPr>
          <p:cNvPr id="5" name="Footer Placeholder 4">
            <a:extLst>
              <a:ext uri="{FF2B5EF4-FFF2-40B4-BE49-F238E27FC236}">
                <a16:creationId xmlns:a16="http://schemas.microsoft.com/office/drawing/2014/main" id="{BE3EEFF9-BC30-21FC-1763-92FF1550DF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08E7C-628D-C92B-1D21-52C7F2B68456}"/>
              </a:ext>
            </a:extLst>
          </p:cNvPr>
          <p:cNvSpPr>
            <a:spLocks noGrp="1"/>
          </p:cNvSpPr>
          <p:nvPr>
            <p:ph type="sldNum" sz="quarter" idx="12"/>
          </p:nvPr>
        </p:nvSpPr>
        <p:spPr/>
        <p:txBody>
          <a:bodyPr/>
          <a:lstStyle/>
          <a:p>
            <a:fld id="{7112FAA7-8191-9D4B-8CA6-C3DAD4480FDC}" type="slidenum">
              <a:rPr lang="en-US" smtClean="0"/>
              <a:t>‹#›</a:t>
            </a:fld>
            <a:endParaRPr lang="en-US"/>
          </a:p>
        </p:txBody>
      </p:sp>
    </p:spTree>
    <p:extLst>
      <p:ext uri="{BB962C8B-B14F-4D97-AF65-F5344CB8AC3E}">
        <p14:creationId xmlns:p14="http://schemas.microsoft.com/office/powerpoint/2010/main" val="135169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19BAD-6A9A-2313-899B-F0D1691D79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CF54C9-D59E-AD45-EC7E-A5DCAC59F5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20DF43-4108-DAAE-A785-A98CB4F0116A}"/>
              </a:ext>
            </a:extLst>
          </p:cNvPr>
          <p:cNvSpPr>
            <a:spLocks noGrp="1"/>
          </p:cNvSpPr>
          <p:nvPr>
            <p:ph type="dt" sz="half" idx="10"/>
          </p:nvPr>
        </p:nvSpPr>
        <p:spPr/>
        <p:txBody>
          <a:bodyPr/>
          <a:lstStyle/>
          <a:p>
            <a:fld id="{FF99FAE5-8A9A-884F-8DC3-6932EF4546B7}" type="datetimeFigureOut">
              <a:rPr lang="en-US" smtClean="0"/>
              <a:t>4/15/2026</a:t>
            </a:fld>
            <a:endParaRPr lang="en-US"/>
          </a:p>
        </p:txBody>
      </p:sp>
      <p:sp>
        <p:nvSpPr>
          <p:cNvPr id="5" name="Footer Placeholder 4">
            <a:extLst>
              <a:ext uri="{FF2B5EF4-FFF2-40B4-BE49-F238E27FC236}">
                <a16:creationId xmlns:a16="http://schemas.microsoft.com/office/drawing/2014/main" id="{CAAF47F6-3001-FEA6-D018-C3EED929FD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790E62-7AC7-39D1-2DD5-565AA7A5A0AF}"/>
              </a:ext>
            </a:extLst>
          </p:cNvPr>
          <p:cNvSpPr>
            <a:spLocks noGrp="1"/>
          </p:cNvSpPr>
          <p:nvPr>
            <p:ph type="sldNum" sz="quarter" idx="12"/>
          </p:nvPr>
        </p:nvSpPr>
        <p:spPr/>
        <p:txBody>
          <a:bodyPr/>
          <a:lstStyle/>
          <a:p>
            <a:fld id="{7112FAA7-8191-9D4B-8CA6-C3DAD4480FDC}" type="slidenum">
              <a:rPr lang="en-US" smtClean="0"/>
              <a:t>‹#›</a:t>
            </a:fld>
            <a:endParaRPr lang="en-US"/>
          </a:p>
        </p:txBody>
      </p:sp>
    </p:spTree>
    <p:extLst>
      <p:ext uri="{BB962C8B-B14F-4D97-AF65-F5344CB8AC3E}">
        <p14:creationId xmlns:p14="http://schemas.microsoft.com/office/powerpoint/2010/main" val="1030267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FED7A-407A-57DA-CEE5-1ED561776E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728DEF-71A0-EEB9-C5E1-C23BCA816C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56EB97-093B-D0B3-4403-8A628FFBA5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9B9188-E2FD-5F2D-CA91-222F288014EE}"/>
              </a:ext>
            </a:extLst>
          </p:cNvPr>
          <p:cNvSpPr>
            <a:spLocks noGrp="1"/>
          </p:cNvSpPr>
          <p:nvPr>
            <p:ph type="dt" sz="half" idx="10"/>
          </p:nvPr>
        </p:nvSpPr>
        <p:spPr/>
        <p:txBody>
          <a:bodyPr/>
          <a:lstStyle/>
          <a:p>
            <a:fld id="{FF99FAE5-8A9A-884F-8DC3-6932EF4546B7}" type="datetimeFigureOut">
              <a:rPr lang="en-US" smtClean="0"/>
              <a:t>4/15/2026</a:t>
            </a:fld>
            <a:endParaRPr lang="en-US"/>
          </a:p>
        </p:txBody>
      </p:sp>
      <p:sp>
        <p:nvSpPr>
          <p:cNvPr id="6" name="Footer Placeholder 5">
            <a:extLst>
              <a:ext uri="{FF2B5EF4-FFF2-40B4-BE49-F238E27FC236}">
                <a16:creationId xmlns:a16="http://schemas.microsoft.com/office/drawing/2014/main" id="{B910F328-A1EF-EEFD-0B19-0B7622F8BA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0FDB8C-AB7F-E4AF-929E-299BDD244A9F}"/>
              </a:ext>
            </a:extLst>
          </p:cNvPr>
          <p:cNvSpPr>
            <a:spLocks noGrp="1"/>
          </p:cNvSpPr>
          <p:nvPr>
            <p:ph type="sldNum" sz="quarter" idx="12"/>
          </p:nvPr>
        </p:nvSpPr>
        <p:spPr/>
        <p:txBody>
          <a:bodyPr/>
          <a:lstStyle/>
          <a:p>
            <a:fld id="{7112FAA7-8191-9D4B-8CA6-C3DAD4480FDC}" type="slidenum">
              <a:rPr lang="en-US" smtClean="0"/>
              <a:t>‹#›</a:t>
            </a:fld>
            <a:endParaRPr lang="en-US"/>
          </a:p>
        </p:txBody>
      </p:sp>
    </p:spTree>
    <p:extLst>
      <p:ext uri="{BB962C8B-B14F-4D97-AF65-F5344CB8AC3E}">
        <p14:creationId xmlns:p14="http://schemas.microsoft.com/office/powerpoint/2010/main" val="267624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EA574-41FF-C5B6-1EB6-F076C7F5F9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CA43A9-6208-5494-B9BB-9D39921913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2820C-8F7F-BBBA-59E6-49EB1A0F28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C3F3CF-6BD2-4CDB-6ACC-1C69A030CD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1A7315-0C95-5CB8-ED8B-695DDE31B8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661ACC-7E20-4664-78E7-6661A6BC2128}"/>
              </a:ext>
            </a:extLst>
          </p:cNvPr>
          <p:cNvSpPr>
            <a:spLocks noGrp="1"/>
          </p:cNvSpPr>
          <p:nvPr>
            <p:ph type="dt" sz="half" idx="10"/>
          </p:nvPr>
        </p:nvSpPr>
        <p:spPr/>
        <p:txBody>
          <a:bodyPr/>
          <a:lstStyle/>
          <a:p>
            <a:fld id="{FF99FAE5-8A9A-884F-8DC3-6932EF4546B7}" type="datetimeFigureOut">
              <a:rPr lang="en-US" smtClean="0"/>
              <a:t>4/15/2026</a:t>
            </a:fld>
            <a:endParaRPr lang="en-US"/>
          </a:p>
        </p:txBody>
      </p:sp>
      <p:sp>
        <p:nvSpPr>
          <p:cNvPr id="8" name="Footer Placeholder 7">
            <a:extLst>
              <a:ext uri="{FF2B5EF4-FFF2-40B4-BE49-F238E27FC236}">
                <a16:creationId xmlns:a16="http://schemas.microsoft.com/office/drawing/2014/main" id="{308D5BAD-ECD3-15C8-7538-9E878D9EDE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C91A4B-5D7B-C463-9B5A-18BDF9234294}"/>
              </a:ext>
            </a:extLst>
          </p:cNvPr>
          <p:cNvSpPr>
            <a:spLocks noGrp="1"/>
          </p:cNvSpPr>
          <p:nvPr>
            <p:ph type="sldNum" sz="quarter" idx="12"/>
          </p:nvPr>
        </p:nvSpPr>
        <p:spPr/>
        <p:txBody>
          <a:bodyPr/>
          <a:lstStyle/>
          <a:p>
            <a:fld id="{7112FAA7-8191-9D4B-8CA6-C3DAD4480FDC}" type="slidenum">
              <a:rPr lang="en-US" smtClean="0"/>
              <a:t>‹#›</a:t>
            </a:fld>
            <a:endParaRPr lang="en-US"/>
          </a:p>
        </p:txBody>
      </p:sp>
    </p:spTree>
    <p:extLst>
      <p:ext uri="{BB962C8B-B14F-4D97-AF65-F5344CB8AC3E}">
        <p14:creationId xmlns:p14="http://schemas.microsoft.com/office/powerpoint/2010/main" val="246234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3B5F0-8DC2-6C18-2563-2F3ED698D9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86D8E1-0EE4-B1F4-272F-D945DBEEB0F0}"/>
              </a:ext>
            </a:extLst>
          </p:cNvPr>
          <p:cNvSpPr>
            <a:spLocks noGrp="1"/>
          </p:cNvSpPr>
          <p:nvPr>
            <p:ph type="dt" sz="half" idx="10"/>
          </p:nvPr>
        </p:nvSpPr>
        <p:spPr/>
        <p:txBody>
          <a:bodyPr/>
          <a:lstStyle/>
          <a:p>
            <a:fld id="{FF99FAE5-8A9A-884F-8DC3-6932EF4546B7}" type="datetimeFigureOut">
              <a:rPr lang="en-US" smtClean="0"/>
              <a:t>4/15/2026</a:t>
            </a:fld>
            <a:endParaRPr lang="en-US"/>
          </a:p>
        </p:txBody>
      </p:sp>
      <p:sp>
        <p:nvSpPr>
          <p:cNvPr id="4" name="Footer Placeholder 3">
            <a:extLst>
              <a:ext uri="{FF2B5EF4-FFF2-40B4-BE49-F238E27FC236}">
                <a16:creationId xmlns:a16="http://schemas.microsoft.com/office/drawing/2014/main" id="{19EB5EA9-6FB7-8DDC-22AD-A540577BD0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0A8D01-C068-61AA-0913-877C0A62BC74}"/>
              </a:ext>
            </a:extLst>
          </p:cNvPr>
          <p:cNvSpPr>
            <a:spLocks noGrp="1"/>
          </p:cNvSpPr>
          <p:nvPr>
            <p:ph type="sldNum" sz="quarter" idx="12"/>
          </p:nvPr>
        </p:nvSpPr>
        <p:spPr/>
        <p:txBody>
          <a:bodyPr/>
          <a:lstStyle/>
          <a:p>
            <a:fld id="{7112FAA7-8191-9D4B-8CA6-C3DAD4480FDC}" type="slidenum">
              <a:rPr lang="en-US" smtClean="0"/>
              <a:t>‹#›</a:t>
            </a:fld>
            <a:endParaRPr lang="en-US"/>
          </a:p>
        </p:txBody>
      </p:sp>
    </p:spTree>
    <p:extLst>
      <p:ext uri="{BB962C8B-B14F-4D97-AF65-F5344CB8AC3E}">
        <p14:creationId xmlns:p14="http://schemas.microsoft.com/office/powerpoint/2010/main" val="2402296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722503-5AED-0CEE-5F3F-05F5CEC53940}"/>
              </a:ext>
            </a:extLst>
          </p:cNvPr>
          <p:cNvSpPr>
            <a:spLocks noGrp="1"/>
          </p:cNvSpPr>
          <p:nvPr>
            <p:ph type="dt" sz="half" idx="10"/>
          </p:nvPr>
        </p:nvSpPr>
        <p:spPr/>
        <p:txBody>
          <a:bodyPr/>
          <a:lstStyle/>
          <a:p>
            <a:fld id="{FF99FAE5-8A9A-884F-8DC3-6932EF4546B7}" type="datetimeFigureOut">
              <a:rPr lang="en-US" smtClean="0"/>
              <a:t>4/15/2026</a:t>
            </a:fld>
            <a:endParaRPr lang="en-US"/>
          </a:p>
        </p:txBody>
      </p:sp>
      <p:sp>
        <p:nvSpPr>
          <p:cNvPr id="3" name="Footer Placeholder 2">
            <a:extLst>
              <a:ext uri="{FF2B5EF4-FFF2-40B4-BE49-F238E27FC236}">
                <a16:creationId xmlns:a16="http://schemas.microsoft.com/office/drawing/2014/main" id="{B5B246B8-F90F-CF1A-A4D0-5D5C39E4B8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E4B858-1B89-7817-44B3-8311AF67684A}"/>
              </a:ext>
            </a:extLst>
          </p:cNvPr>
          <p:cNvSpPr>
            <a:spLocks noGrp="1"/>
          </p:cNvSpPr>
          <p:nvPr>
            <p:ph type="sldNum" sz="quarter" idx="12"/>
          </p:nvPr>
        </p:nvSpPr>
        <p:spPr/>
        <p:txBody>
          <a:bodyPr/>
          <a:lstStyle/>
          <a:p>
            <a:fld id="{7112FAA7-8191-9D4B-8CA6-C3DAD4480FDC}" type="slidenum">
              <a:rPr lang="en-US" smtClean="0"/>
              <a:t>‹#›</a:t>
            </a:fld>
            <a:endParaRPr lang="en-US"/>
          </a:p>
        </p:txBody>
      </p:sp>
    </p:spTree>
    <p:extLst>
      <p:ext uri="{BB962C8B-B14F-4D97-AF65-F5344CB8AC3E}">
        <p14:creationId xmlns:p14="http://schemas.microsoft.com/office/powerpoint/2010/main" val="3498545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536D2-AA33-D414-4AB0-799633E38C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7A477B-6C1A-0CD9-3D9A-82FDD636C5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B88B39-9BCF-A10E-044A-41606D3BE4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C3D479-0FB0-095F-387C-BD3255357E0D}"/>
              </a:ext>
            </a:extLst>
          </p:cNvPr>
          <p:cNvSpPr>
            <a:spLocks noGrp="1"/>
          </p:cNvSpPr>
          <p:nvPr>
            <p:ph type="dt" sz="half" idx="10"/>
          </p:nvPr>
        </p:nvSpPr>
        <p:spPr/>
        <p:txBody>
          <a:bodyPr/>
          <a:lstStyle/>
          <a:p>
            <a:fld id="{FF99FAE5-8A9A-884F-8DC3-6932EF4546B7}" type="datetimeFigureOut">
              <a:rPr lang="en-US" smtClean="0"/>
              <a:t>4/15/2026</a:t>
            </a:fld>
            <a:endParaRPr lang="en-US"/>
          </a:p>
        </p:txBody>
      </p:sp>
      <p:sp>
        <p:nvSpPr>
          <p:cNvPr id="6" name="Footer Placeholder 5">
            <a:extLst>
              <a:ext uri="{FF2B5EF4-FFF2-40B4-BE49-F238E27FC236}">
                <a16:creationId xmlns:a16="http://schemas.microsoft.com/office/drawing/2014/main" id="{743E9FD6-2F52-6681-EAC7-DD7B7DDB07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A7D39A-3CEE-6511-89EC-94E4DB12CF9A}"/>
              </a:ext>
            </a:extLst>
          </p:cNvPr>
          <p:cNvSpPr>
            <a:spLocks noGrp="1"/>
          </p:cNvSpPr>
          <p:nvPr>
            <p:ph type="sldNum" sz="quarter" idx="12"/>
          </p:nvPr>
        </p:nvSpPr>
        <p:spPr/>
        <p:txBody>
          <a:bodyPr/>
          <a:lstStyle/>
          <a:p>
            <a:fld id="{7112FAA7-8191-9D4B-8CA6-C3DAD4480FDC}" type="slidenum">
              <a:rPr lang="en-US" smtClean="0"/>
              <a:t>‹#›</a:t>
            </a:fld>
            <a:endParaRPr lang="en-US"/>
          </a:p>
        </p:txBody>
      </p:sp>
    </p:spTree>
    <p:extLst>
      <p:ext uri="{BB962C8B-B14F-4D97-AF65-F5344CB8AC3E}">
        <p14:creationId xmlns:p14="http://schemas.microsoft.com/office/powerpoint/2010/main" val="245786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6B23F-12FD-2CF2-7A76-0A18A38D20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B9B7F1-C298-B0DF-C9F6-1158E72BED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00E868-1B25-C2C1-7E5B-3AFD31E65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EF362F-B2E1-DF30-564D-59AC8899B253}"/>
              </a:ext>
            </a:extLst>
          </p:cNvPr>
          <p:cNvSpPr>
            <a:spLocks noGrp="1"/>
          </p:cNvSpPr>
          <p:nvPr>
            <p:ph type="dt" sz="half" idx="10"/>
          </p:nvPr>
        </p:nvSpPr>
        <p:spPr/>
        <p:txBody>
          <a:bodyPr/>
          <a:lstStyle/>
          <a:p>
            <a:fld id="{FF99FAE5-8A9A-884F-8DC3-6932EF4546B7}" type="datetimeFigureOut">
              <a:rPr lang="en-US" smtClean="0"/>
              <a:t>4/15/2026</a:t>
            </a:fld>
            <a:endParaRPr lang="en-US"/>
          </a:p>
        </p:txBody>
      </p:sp>
      <p:sp>
        <p:nvSpPr>
          <p:cNvPr id="6" name="Footer Placeholder 5">
            <a:extLst>
              <a:ext uri="{FF2B5EF4-FFF2-40B4-BE49-F238E27FC236}">
                <a16:creationId xmlns:a16="http://schemas.microsoft.com/office/drawing/2014/main" id="{561F8B4E-F84D-BC32-8915-514497A086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B9F725-5812-03D3-857D-81669BE1BC14}"/>
              </a:ext>
            </a:extLst>
          </p:cNvPr>
          <p:cNvSpPr>
            <a:spLocks noGrp="1"/>
          </p:cNvSpPr>
          <p:nvPr>
            <p:ph type="sldNum" sz="quarter" idx="12"/>
          </p:nvPr>
        </p:nvSpPr>
        <p:spPr/>
        <p:txBody>
          <a:bodyPr/>
          <a:lstStyle/>
          <a:p>
            <a:fld id="{7112FAA7-8191-9D4B-8CA6-C3DAD4480FDC}" type="slidenum">
              <a:rPr lang="en-US" smtClean="0"/>
              <a:t>‹#›</a:t>
            </a:fld>
            <a:endParaRPr lang="en-US"/>
          </a:p>
        </p:txBody>
      </p:sp>
    </p:spTree>
    <p:extLst>
      <p:ext uri="{BB962C8B-B14F-4D97-AF65-F5344CB8AC3E}">
        <p14:creationId xmlns:p14="http://schemas.microsoft.com/office/powerpoint/2010/main" val="4211823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503058-CE9F-7A96-46E5-B760BB1254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72BA70-1A46-0BEA-8EB6-621D87C4C4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46AC98-81B8-D71F-B9A8-28F42929D3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F99FAE5-8A9A-884F-8DC3-6932EF4546B7}" type="datetimeFigureOut">
              <a:rPr lang="en-US" smtClean="0"/>
              <a:t>4/15/2026</a:t>
            </a:fld>
            <a:endParaRPr lang="en-US"/>
          </a:p>
        </p:txBody>
      </p:sp>
      <p:sp>
        <p:nvSpPr>
          <p:cNvPr id="5" name="Footer Placeholder 4">
            <a:extLst>
              <a:ext uri="{FF2B5EF4-FFF2-40B4-BE49-F238E27FC236}">
                <a16:creationId xmlns:a16="http://schemas.microsoft.com/office/drawing/2014/main" id="{107877C7-3293-F2F7-749B-7F83A756D0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C7A6E30-6200-99EF-1D66-C66D15861D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112FAA7-8191-9D4B-8CA6-C3DAD4480FDC}" type="slidenum">
              <a:rPr lang="en-US" smtClean="0"/>
              <a:t>‹#›</a:t>
            </a:fld>
            <a:endParaRPr lang="en-US"/>
          </a:p>
        </p:txBody>
      </p:sp>
    </p:spTree>
    <p:extLst>
      <p:ext uri="{BB962C8B-B14F-4D97-AF65-F5344CB8AC3E}">
        <p14:creationId xmlns:p14="http://schemas.microsoft.com/office/powerpoint/2010/main" val="3841481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CE6B6-6FA6-7F71-163D-EB08A7D5147C}"/>
              </a:ext>
            </a:extLst>
          </p:cNvPr>
          <p:cNvSpPr>
            <a:spLocks noGrp="1"/>
          </p:cNvSpPr>
          <p:nvPr>
            <p:ph type="title"/>
          </p:nvPr>
        </p:nvSpPr>
        <p:spPr>
          <a:xfrm>
            <a:off x="5205984" y="689113"/>
            <a:ext cx="6787541" cy="4682987"/>
          </a:xfrm>
        </p:spPr>
        <p:txBody>
          <a:bodyPr>
            <a:normAutofit fontScale="90000"/>
          </a:bodyPr>
          <a:lstStyle/>
          <a:p>
            <a:r>
              <a:rPr lang="en-US" sz="3200" b="0" dirty="0">
                <a:latin typeface="+mj-lt"/>
              </a:rPr>
              <a:t>Leveraging Laboratory </a:t>
            </a:r>
            <a:r>
              <a:rPr lang="en-US" sz="3200" dirty="0">
                <a:latin typeface="+mj-lt"/>
              </a:rPr>
              <a:t>D</a:t>
            </a:r>
            <a:r>
              <a:rPr lang="en-US" sz="3200" b="0" dirty="0">
                <a:latin typeface="+mj-lt"/>
              </a:rPr>
              <a:t>ata to </a:t>
            </a:r>
            <a:r>
              <a:rPr lang="en-US" sz="3200" dirty="0">
                <a:latin typeface="+mj-lt"/>
              </a:rPr>
              <a:t>Plan, Implement and Evaluate Health System Outcomes Across the Prevention, Care, and Treatment Continuum </a:t>
            </a:r>
            <a:r>
              <a:rPr lang="en-US" sz="3200" b="0" dirty="0">
                <a:latin typeface="+mj-lt"/>
              </a:rPr>
              <a:t> </a:t>
            </a:r>
            <a:br>
              <a:rPr lang="en-US" sz="3200" dirty="0">
                <a:latin typeface="+mj-lt"/>
              </a:rPr>
            </a:br>
            <a:br>
              <a:rPr lang="en-CA" sz="3200" kern="100" dirty="0">
                <a:effectLst/>
                <a:latin typeface="+mj-lt"/>
                <a:ea typeface="Aptos" panose="020B0004020202020204" pitchFamily="34" charset="0"/>
                <a:cs typeface="Times New Roman" panose="02020603050405020304" pitchFamily="18" charset="0"/>
              </a:rPr>
            </a:br>
            <a:r>
              <a:rPr lang="en-CA" sz="3200" b="0" kern="100" dirty="0">
                <a:effectLst/>
                <a:latin typeface="+mj-lt"/>
                <a:ea typeface="Aptos" panose="020B0004020202020204" pitchFamily="34" charset="0"/>
                <a:cs typeface="Times New Roman" panose="02020603050405020304" pitchFamily="18" charset="0"/>
              </a:rPr>
              <a:t>Mel Krajden O.B.C., MD, FRCPC</a:t>
            </a:r>
            <a:br>
              <a:rPr lang="en-CA" sz="3200" b="0" kern="100" dirty="0">
                <a:effectLst/>
                <a:latin typeface="+mj-lt"/>
                <a:ea typeface="Aptos" panose="020B0004020202020204" pitchFamily="34" charset="0"/>
                <a:cs typeface="Times New Roman" panose="02020603050405020304" pitchFamily="18" charset="0"/>
              </a:rPr>
            </a:br>
            <a:r>
              <a:rPr lang="en-CA" sz="3200" b="0" kern="100" dirty="0">
                <a:effectLst/>
                <a:latin typeface="+mj-lt"/>
                <a:ea typeface="Aptos" panose="020B0004020202020204" pitchFamily="34" charset="0"/>
                <a:cs typeface="Times New Roman" panose="02020603050405020304" pitchFamily="18" charset="0"/>
              </a:rPr>
              <a:t>Professor Emeritus.</a:t>
            </a:r>
            <a:br>
              <a:rPr lang="en-CA" sz="3200" b="0" kern="100" dirty="0">
                <a:effectLst/>
                <a:latin typeface="+mj-lt"/>
                <a:ea typeface="Aptos" panose="020B0004020202020204" pitchFamily="34" charset="0"/>
                <a:cs typeface="Times New Roman" panose="02020603050405020304" pitchFamily="18" charset="0"/>
              </a:rPr>
            </a:br>
            <a:r>
              <a:rPr lang="en-CA" sz="3200" b="0" kern="100" dirty="0">
                <a:effectLst/>
                <a:latin typeface="+mj-lt"/>
                <a:ea typeface="Aptos" panose="020B0004020202020204" pitchFamily="34" charset="0"/>
                <a:cs typeface="Times New Roman" panose="02020603050405020304" pitchFamily="18" charset="0"/>
              </a:rPr>
              <a:t>UBC Dept. Pathology and Laboratory Medicine</a:t>
            </a:r>
            <a:br>
              <a:rPr lang="en-CA" sz="3200" b="0" kern="100" dirty="0">
                <a:effectLst/>
                <a:latin typeface="+mj-lt"/>
                <a:ea typeface="Aptos" panose="020B0004020202020204" pitchFamily="34" charset="0"/>
                <a:cs typeface="Times New Roman" panose="02020603050405020304" pitchFamily="18" charset="0"/>
              </a:rPr>
            </a:br>
            <a:r>
              <a:rPr lang="en-CA" sz="3200" b="0" kern="100" dirty="0">
                <a:effectLst/>
                <a:latin typeface="+mj-lt"/>
                <a:ea typeface="Aptos" panose="020B0004020202020204" pitchFamily="34" charset="0"/>
                <a:cs typeface="Times New Roman" panose="02020603050405020304" pitchFamily="18" charset="0"/>
              </a:rPr>
              <a:t>BC Centre for Disease Control</a:t>
            </a:r>
            <a:br>
              <a:rPr lang="en-CA" sz="3200" kern="100" dirty="0">
                <a:effectLst/>
                <a:latin typeface="+mj-lt"/>
                <a:ea typeface="Aptos" panose="020B0004020202020204" pitchFamily="34" charset="0"/>
                <a:cs typeface="Times New Roman" panose="02020603050405020304" pitchFamily="18" charset="0"/>
              </a:rPr>
            </a:br>
            <a:br>
              <a:rPr lang="en-CA" sz="3200" b="0" i="0" u="none" strike="noStrike" dirty="0">
                <a:effectLst/>
                <a:latin typeface="+mj-lt"/>
              </a:rPr>
            </a:br>
            <a:endParaRPr lang="en-US" sz="3200" dirty="0">
              <a:latin typeface="+mj-lt"/>
            </a:endParaRPr>
          </a:p>
        </p:txBody>
      </p:sp>
      <p:pic>
        <p:nvPicPr>
          <p:cNvPr id="3" name="Picture 34" descr="UBC_logo_White.eps">
            <a:extLst>
              <a:ext uri="{FF2B5EF4-FFF2-40B4-BE49-F238E27FC236}">
                <a16:creationId xmlns:a16="http://schemas.microsoft.com/office/drawing/2014/main" id="{82B9C833-9FD1-139F-2EA0-5EF8C40DC94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2837" y="5728070"/>
            <a:ext cx="906300" cy="10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8839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9074B-7BC7-4A17-A466-B2DD020436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77BD8B-DA16-DF7D-89B3-1C2A4CE6B1E1}"/>
              </a:ext>
            </a:extLst>
          </p:cNvPr>
          <p:cNvSpPr>
            <a:spLocks noGrp="1"/>
          </p:cNvSpPr>
          <p:nvPr>
            <p:ph type="title"/>
          </p:nvPr>
        </p:nvSpPr>
        <p:spPr>
          <a:xfrm>
            <a:off x="602974" y="501503"/>
            <a:ext cx="10986052" cy="992445"/>
          </a:xfrm>
        </p:spPr>
        <p:txBody>
          <a:bodyPr>
            <a:noAutofit/>
          </a:bodyPr>
          <a:lstStyle/>
          <a:p>
            <a:pPr algn="ctr"/>
            <a:r>
              <a:rPr lang="en-US" sz="3200" b="1" dirty="0"/>
              <a:t>Seven Key Features of Good Integrated Health Systems</a:t>
            </a:r>
            <a:br>
              <a:rPr lang="en-US" sz="3200" b="1" dirty="0"/>
            </a:br>
            <a:r>
              <a:rPr lang="en-US" sz="3200" b="1" dirty="0"/>
              <a:t>with Efforts Ongoing in BC</a:t>
            </a:r>
            <a:endParaRPr lang="en-US" sz="3200" dirty="0"/>
          </a:p>
        </p:txBody>
      </p:sp>
      <p:sp>
        <p:nvSpPr>
          <p:cNvPr id="3" name="Content Placeholder 2">
            <a:extLst>
              <a:ext uri="{FF2B5EF4-FFF2-40B4-BE49-F238E27FC236}">
                <a16:creationId xmlns:a16="http://schemas.microsoft.com/office/drawing/2014/main" id="{A1E48B3C-6DDC-B3FD-5ECA-4AF1DF737118}"/>
              </a:ext>
            </a:extLst>
          </p:cNvPr>
          <p:cNvSpPr>
            <a:spLocks noGrp="1"/>
          </p:cNvSpPr>
          <p:nvPr>
            <p:ph idx="1"/>
          </p:nvPr>
        </p:nvSpPr>
        <p:spPr>
          <a:xfrm>
            <a:off x="838200" y="1493949"/>
            <a:ext cx="10515600" cy="5145881"/>
          </a:xfrm>
        </p:spPr>
        <p:txBody>
          <a:bodyPr>
            <a:normAutofit/>
          </a:bodyPr>
          <a:lstStyle/>
          <a:p>
            <a:pPr marL="514350" lvl="0" indent="-514350">
              <a:buFont typeface="+mj-lt"/>
              <a:buAutoNum type="arabicPeriod"/>
            </a:pPr>
            <a:r>
              <a:rPr lang="en-US" sz="3200" b="1" dirty="0"/>
              <a:t>Person-centered care:</a:t>
            </a:r>
            <a:r>
              <a:rPr lang="en-US" sz="3200" dirty="0"/>
              <a:t> tailoring services to individual needs/preferences </a:t>
            </a:r>
          </a:p>
          <a:p>
            <a:pPr marL="514350" lvl="0" indent="-514350">
              <a:buFont typeface="+mj-lt"/>
              <a:buAutoNum type="arabicPeriod"/>
            </a:pPr>
            <a:r>
              <a:rPr lang="en-US" sz="3200" b="1" dirty="0"/>
              <a:t>Multidisciplinary:</a:t>
            </a:r>
            <a:r>
              <a:rPr lang="en-US" sz="3200" dirty="0"/>
              <a:t> collaboration across professions and care settings </a:t>
            </a:r>
          </a:p>
          <a:p>
            <a:pPr marL="514350" lvl="0" indent="-514350">
              <a:buFont typeface="+mj-lt"/>
              <a:buAutoNum type="arabicPeriod"/>
            </a:pPr>
            <a:r>
              <a:rPr lang="en-US" sz="3200" b="1" dirty="0"/>
              <a:t>Single entry points and case management:</a:t>
            </a:r>
            <a:r>
              <a:rPr lang="en-US" sz="3200" dirty="0"/>
              <a:t> simplifying access and coordination for patients with complex needs e.g., “virtual ward”</a:t>
            </a:r>
          </a:p>
          <a:p>
            <a:pPr marL="0" lvl="0" indent="0">
              <a:buNone/>
            </a:pPr>
            <a:endParaRPr lang="en-US" sz="3200" b="1" dirty="0">
              <a:solidFill>
                <a:srgbClr val="FF0000"/>
              </a:solidFill>
            </a:endParaRPr>
          </a:p>
          <a:p>
            <a:pPr marL="457200" lvl="1" indent="0" algn="r">
              <a:buNone/>
            </a:pPr>
            <a:r>
              <a:rPr lang="en-US" sz="2000" dirty="0"/>
              <a:t>Adapted from: https://</a:t>
            </a:r>
            <a:r>
              <a:rPr lang="en-US" sz="2000" dirty="0" err="1"/>
              <a:t>wyoleg.gov</a:t>
            </a:r>
            <a:r>
              <a:rPr lang="en-US" sz="2000" dirty="0"/>
              <a:t>/</a:t>
            </a:r>
            <a:r>
              <a:rPr lang="en-US" sz="2000" dirty="0" err="1"/>
              <a:t>InterimCommittee</a:t>
            </a:r>
            <a:r>
              <a:rPr lang="en-US" sz="2000" dirty="0"/>
              <a:t>/2019/10-201906132.WHOIntegrated-care-models-overview.pdf </a:t>
            </a:r>
          </a:p>
        </p:txBody>
      </p:sp>
    </p:spTree>
    <p:extLst>
      <p:ext uri="{BB962C8B-B14F-4D97-AF65-F5344CB8AC3E}">
        <p14:creationId xmlns:p14="http://schemas.microsoft.com/office/powerpoint/2010/main" val="4226215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DAE43-5F5B-DDEB-E7D7-ADFA51D26E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749CF4-E38F-D8B2-FBC1-DB2CBACF5F61}"/>
              </a:ext>
            </a:extLst>
          </p:cNvPr>
          <p:cNvSpPr>
            <a:spLocks noGrp="1"/>
          </p:cNvSpPr>
          <p:nvPr>
            <p:ph type="title"/>
          </p:nvPr>
        </p:nvSpPr>
        <p:spPr>
          <a:xfrm>
            <a:off x="662609" y="218169"/>
            <a:ext cx="10880034" cy="933276"/>
          </a:xfrm>
        </p:spPr>
        <p:txBody>
          <a:bodyPr>
            <a:noAutofit/>
          </a:bodyPr>
          <a:lstStyle/>
          <a:p>
            <a:pPr algn="ctr"/>
            <a:r>
              <a:rPr lang="en-US" sz="3200" b="1" dirty="0"/>
              <a:t>Seven Key Features of Good Integrated Health Systems</a:t>
            </a:r>
            <a:br>
              <a:rPr lang="en-US" sz="3200" b="1" dirty="0"/>
            </a:br>
            <a:r>
              <a:rPr lang="en-US" sz="3200" b="1" dirty="0"/>
              <a:t>but largely lacking in BC</a:t>
            </a:r>
            <a:endParaRPr lang="en-US" sz="3200" dirty="0"/>
          </a:p>
        </p:txBody>
      </p:sp>
      <p:sp>
        <p:nvSpPr>
          <p:cNvPr id="3" name="Content Placeholder 2">
            <a:extLst>
              <a:ext uri="{FF2B5EF4-FFF2-40B4-BE49-F238E27FC236}">
                <a16:creationId xmlns:a16="http://schemas.microsoft.com/office/drawing/2014/main" id="{1F8709DF-670E-534D-CC9E-DA6BC1ED5BFA}"/>
              </a:ext>
            </a:extLst>
          </p:cNvPr>
          <p:cNvSpPr>
            <a:spLocks noGrp="1"/>
          </p:cNvSpPr>
          <p:nvPr>
            <p:ph idx="1"/>
          </p:nvPr>
        </p:nvSpPr>
        <p:spPr>
          <a:xfrm>
            <a:off x="843491" y="1151445"/>
            <a:ext cx="10699152" cy="5488385"/>
          </a:xfrm>
        </p:spPr>
        <p:txBody>
          <a:bodyPr>
            <a:normAutofit fontScale="85000" lnSpcReduction="10000"/>
          </a:bodyPr>
          <a:lstStyle/>
          <a:p>
            <a:pPr marL="514350" indent="-514350">
              <a:buFont typeface="+mj-lt"/>
              <a:buAutoNum type="arabicPeriod" startAt="4"/>
            </a:pPr>
            <a:r>
              <a:rPr lang="en-US" sz="3200" b="1" dirty="0"/>
              <a:t>Shared information systems </a:t>
            </a:r>
            <a:r>
              <a:rPr lang="en-US" sz="3200" dirty="0"/>
              <a:t>to facilitate communication and continuity across providers. </a:t>
            </a:r>
            <a:r>
              <a:rPr lang="en-US" sz="3200" b="1" i="1" dirty="0"/>
              <a:t>Lack of shared analytical data scaffolds to use existing RT data for cohort tracking as data systems evolve </a:t>
            </a:r>
          </a:p>
          <a:p>
            <a:pPr marL="514350" indent="-514350">
              <a:buFont typeface="+mj-lt"/>
              <a:buAutoNum type="arabicPeriod" startAt="4"/>
            </a:pPr>
            <a:r>
              <a:rPr lang="en-US" sz="3200" b="1" dirty="0"/>
              <a:t>Performance metrics across the prevention, care, and treatment continuum </a:t>
            </a:r>
            <a:r>
              <a:rPr lang="en-US" sz="3200" dirty="0"/>
              <a:t>- needed to optimize overall health outcomes and costs</a:t>
            </a:r>
            <a:endParaRPr lang="en-US" sz="3200" dirty="0">
              <a:solidFill>
                <a:srgbClr val="FF0000"/>
              </a:solidFill>
            </a:endParaRPr>
          </a:p>
          <a:p>
            <a:pPr marL="514350" indent="-514350">
              <a:buFont typeface="+mj-lt"/>
              <a:buAutoNum type="arabicPeriod" startAt="4"/>
            </a:pPr>
            <a:r>
              <a:rPr lang="en-US" sz="3200" b="1" dirty="0"/>
              <a:t>Mechanisms to sustain ongoing dialogue on how upstream prevention +/-self management can impact downstream acute care outcomes and costs</a:t>
            </a:r>
          </a:p>
          <a:p>
            <a:pPr marL="514350" indent="-514350">
              <a:buFont typeface="+mj-lt"/>
              <a:buAutoNum type="arabicPeriod" startAt="4"/>
            </a:pPr>
            <a:r>
              <a:rPr lang="en-US" sz="3200" b="1" dirty="0"/>
              <a:t>Pooled or aligned budgets to facilitate rational resource allocation across prevention and care. Question: </a:t>
            </a:r>
            <a:r>
              <a:rPr lang="en-US" sz="3200" dirty="0"/>
              <a:t>Can accurate and trusted RT data across prevention and acute care serve as a </a:t>
            </a:r>
            <a:r>
              <a:rPr lang="en-US" sz="3200" b="1" dirty="0"/>
              <a:t>proxy</a:t>
            </a:r>
            <a:r>
              <a:rPr lang="en-US" sz="3200" dirty="0"/>
              <a:t> for the lack of aligned budgets to support rational inter-sectoral resource allocations? </a:t>
            </a:r>
            <a:endParaRPr lang="en-US" dirty="0"/>
          </a:p>
          <a:p>
            <a:pPr marL="457200" lvl="1" indent="0">
              <a:buNone/>
            </a:pPr>
            <a:r>
              <a:rPr lang="en-US" sz="1800" dirty="0"/>
              <a:t>Adapted from: https://</a:t>
            </a:r>
            <a:r>
              <a:rPr lang="en-US" sz="1800" dirty="0" err="1"/>
              <a:t>wyoleg.gov</a:t>
            </a:r>
            <a:r>
              <a:rPr lang="en-US" sz="1800" dirty="0"/>
              <a:t>/</a:t>
            </a:r>
            <a:r>
              <a:rPr lang="en-US" sz="1800" dirty="0" err="1"/>
              <a:t>InterimCommittee</a:t>
            </a:r>
            <a:r>
              <a:rPr lang="en-US" sz="1800" dirty="0"/>
              <a:t>/2019/10-201906132.WHOIntegrated-care-models-overview.pdf </a:t>
            </a:r>
          </a:p>
        </p:txBody>
      </p:sp>
    </p:spTree>
    <p:extLst>
      <p:ext uri="{BB962C8B-B14F-4D97-AF65-F5344CB8AC3E}">
        <p14:creationId xmlns:p14="http://schemas.microsoft.com/office/powerpoint/2010/main" val="2059838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4AE871-E870-C0E1-74C8-42B88AE058C2}"/>
              </a:ext>
            </a:extLst>
          </p:cNvPr>
          <p:cNvSpPr>
            <a:spLocks noGrp="1"/>
          </p:cNvSpPr>
          <p:nvPr>
            <p:ph type="sldNum" sz="quarter" idx="10"/>
          </p:nvPr>
        </p:nvSpPr>
        <p:spPr/>
        <p:txBody>
          <a:bodyPr/>
          <a:lstStyle/>
          <a:p>
            <a:fld id="{0B3EAA89-7133-1B40-95C7-EEE2886CB36D}" type="slidenum">
              <a:rPr lang="en-US" smtClean="0"/>
              <a:pPr/>
              <a:t>12</a:t>
            </a:fld>
            <a:endParaRPr lang="en-US" dirty="0"/>
          </a:p>
        </p:txBody>
      </p:sp>
      <p:sp>
        <p:nvSpPr>
          <p:cNvPr id="4" name="Text Placeholder 3">
            <a:extLst>
              <a:ext uri="{FF2B5EF4-FFF2-40B4-BE49-F238E27FC236}">
                <a16:creationId xmlns:a16="http://schemas.microsoft.com/office/drawing/2014/main" id="{290E336B-B3D3-E962-8732-68129BAEBA04}"/>
              </a:ext>
            </a:extLst>
          </p:cNvPr>
          <p:cNvSpPr>
            <a:spLocks noGrp="1"/>
          </p:cNvSpPr>
          <p:nvPr>
            <p:ph type="body" sz="quarter" idx="12"/>
          </p:nvPr>
        </p:nvSpPr>
        <p:spPr>
          <a:xfrm>
            <a:off x="291548" y="86221"/>
            <a:ext cx="11739301" cy="1206593"/>
          </a:xfrm>
        </p:spPr>
        <p:txBody>
          <a:bodyPr anchor="t">
            <a:noAutofit/>
          </a:bodyPr>
          <a:lstStyle/>
          <a:p>
            <a:pPr algn="ctr"/>
            <a:r>
              <a:rPr lang="en-CA" sz="3200" dirty="0">
                <a:solidFill>
                  <a:schemeClr val="tx1"/>
                </a:solidFill>
                <a:latin typeface="+mn-lt"/>
                <a:ea typeface="Verdana" panose="020B0604030504040204" pitchFamily="34" charset="0"/>
              </a:rPr>
              <a:t>Health system sustainability is a huge challenge - major cost drivers being chronic co-morbid illnesses, therapeutics, technology, and an aging population</a:t>
            </a:r>
          </a:p>
        </p:txBody>
      </p:sp>
      <p:pic>
        <p:nvPicPr>
          <p:cNvPr id="8" name="Picture 7">
            <a:extLst>
              <a:ext uri="{FF2B5EF4-FFF2-40B4-BE49-F238E27FC236}">
                <a16:creationId xmlns:a16="http://schemas.microsoft.com/office/drawing/2014/main" id="{C15CBF64-A415-B64D-73B9-716AB05DCA5A}"/>
              </a:ext>
            </a:extLst>
          </p:cNvPr>
          <p:cNvPicPr>
            <a:picLocks noChangeAspect="1"/>
          </p:cNvPicPr>
          <p:nvPr/>
        </p:nvPicPr>
        <p:blipFill>
          <a:blip r:embed="rId2"/>
          <a:stretch>
            <a:fillRect/>
          </a:stretch>
        </p:blipFill>
        <p:spPr>
          <a:xfrm>
            <a:off x="161151" y="2815717"/>
            <a:ext cx="7423279" cy="3237707"/>
          </a:xfrm>
          <a:prstGeom prst="rect">
            <a:avLst/>
          </a:prstGeom>
        </p:spPr>
      </p:pic>
      <p:sp>
        <p:nvSpPr>
          <p:cNvPr id="9" name="TextBox 8">
            <a:extLst>
              <a:ext uri="{FF2B5EF4-FFF2-40B4-BE49-F238E27FC236}">
                <a16:creationId xmlns:a16="http://schemas.microsoft.com/office/drawing/2014/main" id="{50EE1BBB-74D7-4084-CC4A-633462DC8368}"/>
              </a:ext>
            </a:extLst>
          </p:cNvPr>
          <p:cNvSpPr txBox="1"/>
          <p:nvPr/>
        </p:nvSpPr>
        <p:spPr>
          <a:xfrm>
            <a:off x="2319148" y="6053424"/>
            <a:ext cx="1097280" cy="338554"/>
          </a:xfrm>
          <a:prstGeom prst="rect">
            <a:avLst/>
          </a:prstGeom>
          <a:noFill/>
        </p:spPr>
        <p:txBody>
          <a:bodyPr wrap="square" rtlCol="0">
            <a:spAutoFit/>
          </a:bodyPr>
          <a:lstStyle/>
          <a:p>
            <a:r>
              <a:rPr lang="en-CA" sz="1600" dirty="0">
                <a:solidFill>
                  <a:schemeClr val="tx1">
                    <a:lumMod val="50000"/>
                    <a:lumOff val="50000"/>
                  </a:schemeClr>
                </a:solidFill>
              </a:rPr>
              <a:t>Age</a:t>
            </a:r>
          </a:p>
        </p:txBody>
      </p:sp>
      <p:sp>
        <p:nvSpPr>
          <p:cNvPr id="10" name="TextBox 9">
            <a:extLst>
              <a:ext uri="{FF2B5EF4-FFF2-40B4-BE49-F238E27FC236}">
                <a16:creationId xmlns:a16="http://schemas.microsoft.com/office/drawing/2014/main" id="{676444A7-1F01-A3A2-5095-D7B876324C3E}"/>
              </a:ext>
            </a:extLst>
          </p:cNvPr>
          <p:cNvSpPr txBox="1"/>
          <p:nvPr/>
        </p:nvSpPr>
        <p:spPr>
          <a:xfrm>
            <a:off x="0" y="2439536"/>
            <a:ext cx="1539240" cy="338554"/>
          </a:xfrm>
          <a:prstGeom prst="rect">
            <a:avLst/>
          </a:prstGeom>
          <a:noFill/>
        </p:spPr>
        <p:txBody>
          <a:bodyPr wrap="square" rtlCol="0">
            <a:spAutoFit/>
          </a:bodyPr>
          <a:lstStyle/>
          <a:p>
            <a:r>
              <a:rPr lang="en-CA" sz="1600" dirty="0">
                <a:solidFill>
                  <a:schemeClr val="tx1">
                    <a:lumMod val="50000"/>
                    <a:lumOff val="50000"/>
                  </a:schemeClr>
                </a:solidFill>
              </a:rPr>
              <a:t>Prevalence %</a:t>
            </a:r>
          </a:p>
        </p:txBody>
      </p:sp>
      <p:pic>
        <p:nvPicPr>
          <p:cNvPr id="18" name="Picture 17" descr="A graph of red squares&#10;&#10;Description automatically generated with medium confidence">
            <a:extLst>
              <a:ext uri="{FF2B5EF4-FFF2-40B4-BE49-F238E27FC236}">
                <a16:creationId xmlns:a16="http://schemas.microsoft.com/office/drawing/2014/main" id="{4098524D-C5A2-73DE-EA87-FA76A1DF0260}"/>
              </a:ext>
            </a:extLst>
          </p:cNvPr>
          <p:cNvPicPr>
            <a:picLocks noChangeAspect="1"/>
          </p:cNvPicPr>
          <p:nvPr/>
        </p:nvPicPr>
        <p:blipFill rotWithShape="1">
          <a:blip r:embed="rId3"/>
          <a:srcRect l="7285"/>
          <a:stretch/>
        </p:blipFill>
        <p:spPr>
          <a:xfrm>
            <a:off x="8376529" y="3118971"/>
            <a:ext cx="3654320" cy="3665968"/>
          </a:xfrm>
          <a:prstGeom prst="rect">
            <a:avLst/>
          </a:prstGeom>
        </p:spPr>
      </p:pic>
      <p:sp>
        <p:nvSpPr>
          <p:cNvPr id="19" name="TextBox 18">
            <a:extLst>
              <a:ext uri="{FF2B5EF4-FFF2-40B4-BE49-F238E27FC236}">
                <a16:creationId xmlns:a16="http://schemas.microsoft.com/office/drawing/2014/main" id="{85BE7069-4E2B-44EC-A4A2-A06EDD6E2EA3}"/>
              </a:ext>
            </a:extLst>
          </p:cNvPr>
          <p:cNvSpPr txBox="1"/>
          <p:nvPr/>
        </p:nvSpPr>
        <p:spPr>
          <a:xfrm>
            <a:off x="664465" y="1436104"/>
            <a:ext cx="11189115" cy="400110"/>
          </a:xfrm>
          <a:prstGeom prst="rect">
            <a:avLst/>
          </a:prstGeom>
          <a:noFill/>
        </p:spPr>
        <p:txBody>
          <a:bodyPr wrap="square" rtlCol="0">
            <a:spAutoFit/>
          </a:bodyPr>
          <a:lstStyle/>
          <a:p>
            <a:r>
              <a:rPr lang="en-CA" sz="2000" dirty="0">
                <a:solidFill>
                  <a:schemeClr val="tx2">
                    <a:lumMod val="75000"/>
                  </a:schemeClr>
                </a:solidFill>
                <a:latin typeface="Verdana" panose="020B0604030504040204" pitchFamily="34" charset="0"/>
                <a:ea typeface="Verdana" panose="020B0604030504040204" pitchFamily="34" charset="0"/>
              </a:rPr>
              <a:t>BC, 2019/20</a:t>
            </a:r>
          </a:p>
        </p:txBody>
      </p:sp>
      <p:cxnSp>
        <p:nvCxnSpPr>
          <p:cNvPr id="21" name="Straight Arrow Connector 20">
            <a:extLst>
              <a:ext uri="{FF2B5EF4-FFF2-40B4-BE49-F238E27FC236}">
                <a16:creationId xmlns:a16="http://schemas.microsoft.com/office/drawing/2014/main" id="{C3069748-FA90-42F9-A3DE-44DC0EFF223C}"/>
              </a:ext>
            </a:extLst>
          </p:cNvPr>
          <p:cNvCxnSpPr/>
          <p:nvPr/>
        </p:nvCxnSpPr>
        <p:spPr>
          <a:xfrm>
            <a:off x="7258765" y="4690237"/>
            <a:ext cx="806243" cy="0"/>
          </a:xfrm>
          <a:prstGeom prst="straightConnector1">
            <a:avLst/>
          </a:prstGeom>
          <a:ln w="76200">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82636598-2DAD-777B-14B8-5B0AE8933BFF}"/>
              </a:ext>
            </a:extLst>
          </p:cNvPr>
          <p:cNvSpPr txBox="1"/>
          <p:nvPr/>
        </p:nvSpPr>
        <p:spPr>
          <a:xfrm>
            <a:off x="3236976" y="2833370"/>
            <a:ext cx="1609344" cy="369332"/>
          </a:xfrm>
          <a:prstGeom prst="rect">
            <a:avLst/>
          </a:prstGeom>
          <a:noFill/>
        </p:spPr>
        <p:txBody>
          <a:bodyPr wrap="square" rtlCol="0">
            <a:spAutoFit/>
          </a:bodyPr>
          <a:lstStyle/>
          <a:p>
            <a:r>
              <a:rPr lang="en-CA" dirty="0">
                <a:solidFill>
                  <a:srgbClr val="993366"/>
                </a:solidFill>
                <a:latin typeface="+mj-lt"/>
              </a:rPr>
              <a:t>Hypertension</a:t>
            </a:r>
          </a:p>
        </p:txBody>
      </p:sp>
      <p:sp>
        <p:nvSpPr>
          <p:cNvPr id="5" name="TextBox 4">
            <a:extLst>
              <a:ext uri="{FF2B5EF4-FFF2-40B4-BE49-F238E27FC236}">
                <a16:creationId xmlns:a16="http://schemas.microsoft.com/office/drawing/2014/main" id="{47CE27DA-4671-2371-A8E7-154FF645C42C}"/>
              </a:ext>
            </a:extLst>
          </p:cNvPr>
          <p:cNvSpPr txBox="1"/>
          <p:nvPr/>
        </p:nvSpPr>
        <p:spPr>
          <a:xfrm>
            <a:off x="509016" y="4249904"/>
            <a:ext cx="1810132" cy="369332"/>
          </a:xfrm>
          <a:prstGeom prst="rect">
            <a:avLst/>
          </a:prstGeom>
          <a:noFill/>
        </p:spPr>
        <p:txBody>
          <a:bodyPr wrap="square" rtlCol="0">
            <a:spAutoFit/>
          </a:bodyPr>
          <a:lstStyle/>
          <a:p>
            <a:r>
              <a:rPr lang="en-CA" dirty="0">
                <a:solidFill>
                  <a:srgbClr val="9277C7"/>
                </a:solidFill>
                <a:latin typeface="+mj-lt"/>
              </a:rPr>
              <a:t>Mood &amp; Anxiety</a:t>
            </a:r>
          </a:p>
        </p:txBody>
      </p:sp>
    </p:spTree>
    <p:extLst>
      <p:ext uri="{BB962C8B-B14F-4D97-AF65-F5344CB8AC3E}">
        <p14:creationId xmlns:p14="http://schemas.microsoft.com/office/powerpoint/2010/main" val="65648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E7B0EC-6D5B-1DF2-9E16-C12CBB49B74F}"/>
              </a:ext>
            </a:extLst>
          </p:cNvPr>
          <p:cNvPicPr>
            <a:picLocks noChangeAspect="1"/>
          </p:cNvPicPr>
          <p:nvPr/>
        </p:nvPicPr>
        <p:blipFill>
          <a:blip r:embed="rId3"/>
          <a:stretch>
            <a:fillRect/>
          </a:stretch>
        </p:blipFill>
        <p:spPr>
          <a:xfrm>
            <a:off x="616527" y="941528"/>
            <a:ext cx="10621316" cy="5969479"/>
          </a:xfrm>
          <a:prstGeom prst="rect">
            <a:avLst/>
          </a:prstGeom>
        </p:spPr>
      </p:pic>
      <p:sp>
        <p:nvSpPr>
          <p:cNvPr id="3" name="TextBox 2">
            <a:extLst>
              <a:ext uri="{FF2B5EF4-FFF2-40B4-BE49-F238E27FC236}">
                <a16:creationId xmlns:a16="http://schemas.microsoft.com/office/drawing/2014/main" id="{0AB55869-B4C3-2FFD-CDE0-EFCB0F678EAD}"/>
              </a:ext>
            </a:extLst>
          </p:cNvPr>
          <p:cNvSpPr txBox="1"/>
          <p:nvPr/>
        </p:nvSpPr>
        <p:spPr>
          <a:xfrm>
            <a:off x="6026129" y="4350195"/>
            <a:ext cx="1088760" cy="400110"/>
          </a:xfrm>
          <a:prstGeom prst="rect">
            <a:avLst/>
          </a:prstGeom>
          <a:solidFill>
            <a:srgbClr val="FFFF00"/>
          </a:solidFill>
          <a:ln>
            <a:solidFill>
              <a:schemeClr val="tx1"/>
            </a:solidFill>
          </a:ln>
        </p:spPr>
        <p:txBody>
          <a:bodyPr wrap="none" rtlCol="0">
            <a:spAutoFit/>
          </a:bodyPr>
          <a:lstStyle/>
          <a:p>
            <a:r>
              <a:rPr lang="en-US" sz="2000" dirty="0">
                <a:highlight>
                  <a:srgbClr val="FFFF00"/>
                </a:highlight>
              </a:rPr>
              <a:t>efficient</a:t>
            </a:r>
          </a:p>
        </p:txBody>
      </p:sp>
      <p:sp>
        <p:nvSpPr>
          <p:cNvPr id="4" name="TextBox 3">
            <a:extLst>
              <a:ext uri="{FF2B5EF4-FFF2-40B4-BE49-F238E27FC236}">
                <a16:creationId xmlns:a16="http://schemas.microsoft.com/office/drawing/2014/main" id="{2BBE2D9C-D086-03DB-A587-1F365B2EFC77}"/>
              </a:ext>
            </a:extLst>
          </p:cNvPr>
          <p:cNvSpPr txBox="1"/>
          <p:nvPr/>
        </p:nvSpPr>
        <p:spPr>
          <a:xfrm>
            <a:off x="620830" y="3924992"/>
            <a:ext cx="1131079" cy="400110"/>
          </a:xfrm>
          <a:prstGeom prst="rect">
            <a:avLst/>
          </a:prstGeom>
          <a:solidFill>
            <a:srgbClr val="FFFF00"/>
          </a:solidFill>
          <a:ln>
            <a:solidFill>
              <a:schemeClr val="tx1"/>
            </a:solidFill>
          </a:ln>
        </p:spPr>
        <p:txBody>
          <a:bodyPr wrap="none" rtlCol="0">
            <a:spAutoFit/>
          </a:bodyPr>
          <a:lstStyle/>
          <a:p>
            <a:r>
              <a:rPr lang="en-US" sz="2000" dirty="0">
                <a:highlight>
                  <a:srgbClr val="FFFF00"/>
                </a:highlight>
              </a:rPr>
              <a:t>effective</a:t>
            </a:r>
          </a:p>
        </p:txBody>
      </p:sp>
      <p:sp>
        <p:nvSpPr>
          <p:cNvPr id="5" name="Text Placeholder 3">
            <a:extLst>
              <a:ext uri="{FF2B5EF4-FFF2-40B4-BE49-F238E27FC236}">
                <a16:creationId xmlns:a16="http://schemas.microsoft.com/office/drawing/2014/main" id="{E0CAD289-8D31-2B3E-094B-DB3E458C80EA}"/>
              </a:ext>
            </a:extLst>
          </p:cNvPr>
          <p:cNvSpPr txBox="1">
            <a:spLocks/>
          </p:cNvSpPr>
          <p:nvPr/>
        </p:nvSpPr>
        <p:spPr>
          <a:xfrm>
            <a:off x="154547" y="169026"/>
            <a:ext cx="11420926" cy="891769"/>
          </a:xfrm>
          <a:prstGeom prst="rect">
            <a:avLst/>
          </a:prstGeom>
        </p:spPr>
        <p:txBody>
          <a:bodyPr vert="horz" lIns="91440" tIns="45720" rIns="91440" bIns="45720" rtlCol="0" anchor="t">
            <a:noAutofit/>
          </a:bodyP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2400" dirty="0">
                <a:solidFill>
                  <a:schemeClr val="tx1"/>
                </a:solidFill>
                <a:ea typeface="Verdana" panose="020B0604030504040204" pitchFamily="34" charset="0"/>
              </a:rPr>
              <a:t>Using Chronic Kidney Disease as an endpoint, underlying risks evolve over years, yet the system tends to focus on downstream care and treatment</a:t>
            </a:r>
          </a:p>
        </p:txBody>
      </p:sp>
      <p:sp>
        <p:nvSpPr>
          <p:cNvPr id="6" name="Left Brace 5">
            <a:extLst>
              <a:ext uri="{FF2B5EF4-FFF2-40B4-BE49-F238E27FC236}">
                <a16:creationId xmlns:a16="http://schemas.microsoft.com/office/drawing/2014/main" id="{BEC23E9A-8C4C-6232-C6A6-4DA353B7FEF9}"/>
              </a:ext>
            </a:extLst>
          </p:cNvPr>
          <p:cNvSpPr/>
          <p:nvPr/>
        </p:nvSpPr>
        <p:spPr>
          <a:xfrm>
            <a:off x="1828800" y="2345631"/>
            <a:ext cx="437322" cy="356483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30183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85781-77C2-A1AB-480F-4A59E6FA9A12}"/>
              </a:ext>
            </a:extLst>
          </p:cNvPr>
          <p:cNvSpPr>
            <a:spLocks noGrp="1"/>
          </p:cNvSpPr>
          <p:nvPr>
            <p:ph type="title"/>
          </p:nvPr>
        </p:nvSpPr>
        <p:spPr>
          <a:xfrm>
            <a:off x="838200" y="87601"/>
            <a:ext cx="10515600" cy="956231"/>
          </a:xfrm>
        </p:spPr>
        <p:txBody>
          <a:bodyPr>
            <a:noAutofit/>
          </a:bodyPr>
          <a:lstStyle/>
          <a:p>
            <a:pPr algn="ctr"/>
            <a:r>
              <a:rPr lang="en-US" sz="3200" dirty="0"/>
              <a:t>Using Information-Driven Technologies in Health Care Requires an Ecosystem-Based Approach</a:t>
            </a:r>
            <a:endParaRPr lang="en-US" sz="3200" b="1" dirty="0"/>
          </a:p>
        </p:txBody>
      </p:sp>
      <p:sp>
        <p:nvSpPr>
          <p:cNvPr id="3" name="Content Placeholder 2">
            <a:extLst>
              <a:ext uri="{FF2B5EF4-FFF2-40B4-BE49-F238E27FC236}">
                <a16:creationId xmlns:a16="http://schemas.microsoft.com/office/drawing/2014/main" id="{E2A75852-232A-4A91-BABA-15348E84D4FA}"/>
              </a:ext>
            </a:extLst>
          </p:cNvPr>
          <p:cNvSpPr>
            <a:spLocks noGrp="1"/>
          </p:cNvSpPr>
          <p:nvPr>
            <p:ph idx="1"/>
          </p:nvPr>
        </p:nvSpPr>
        <p:spPr>
          <a:xfrm>
            <a:off x="838200" y="1242020"/>
            <a:ext cx="10744200" cy="5133131"/>
          </a:xfrm>
        </p:spPr>
        <p:txBody>
          <a:bodyPr>
            <a:normAutofit/>
          </a:bodyPr>
          <a:lstStyle/>
          <a:p>
            <a:pPr marL="514350" indent="-514350">
              <a:buFont typeface="+mj-lt"/>
              <a:buAutoNum type="arabicPeriod"/>
            </a:pPr>
            <a:r>
              <a:rPr lang="en-US" b="1" dirty="0"/>
              <a:t>Adopting a system-wide perspective:  </a:t>
            </a:r>
            <a:r>
              <a:rPr lang="en-US" dirty="0"/>
              <a:t>technology </a:t>
            </a:r>
            <a:r>
              <a:rPr lang="en-CA" dirty="0"/>
              <a:t>needs to</a:t>
            </a:r>
            <a:r>
              <a:rPr lang="en-US" dirty="0"/>
              <a:t> contextualized for users,</a:t>
            </a:r>
          </a:p>
          <a:p>
            <a:pPr marL="514350" indent="-514350">
              <a:buFont typeface="+mj-lt"/>
              <a:buAutoNum type="arabicPeriod"/>
            </a:pPr>
            <a:r>
              <a:rPr lang="en-US" b="1" dirty="0"/>
              <a:t>Need a shared ecosystem value proposition: </a:t>
            </a:r>
            <a:r>
              <a:rPr lang="en-US" dirty="0"/>
              <a:t>e.g., </a:t>
            </a:r>
            <a:r>
              <a:rPr lang="en-US" i="1" dirty="0"/>
              <a:t>aspiration to use data to improve prevention &amp; acute care value </a:t>
            </a:r>
            <a:r>
              <a:rPr lang="en-US" dirty="0"/>
              <a:t>(cost/quality)</a:t>
            </a:r>
          </a:p>
          <a:p>
            <a:pPr marL="514350" indent="-514350">
              <a:buFont typeface="+mj-lt"/>
              <a:buAutoNum type="arabicPeriod"/>
            </a:pPr>
            <a:r>
              <a:rPr lang="en-US" b="1" dirty="0"/>
              <a:t>Need to grow ecosystem leadership: </a:t>
            </a:r>
            <a:r>
              <a:rPr lang="en-US" dirty="0"/>
              <a:t>identify inter-sectoral leaders and create spaces for ecosystem work,</a:t>
            </a:r>
          </a:p>
          <a:p>
            <a:pPr marL="514350" indent="-514350">
              <a:buFont typeface="+mj-lt"/>
              <a:buAutoNum type="arabicPeriod"/>
            </a:pPr>
            <a:r>
              <a:rPr lang="en-US" b="1" dirty="0"/>
              <a:t>Grow senior-level oversight and meso-level ecosystem leadership: </a:t>
            </a:r>
            <a:r>
              <a:rPr lang="en-US" dirty="0"/>
              <a:t>balance centralization vs decentralization,</a:t>
            </a:r>
          </a:p>
          <a:p>
            <a:pPr marL="514350" indent="-514350">
              <a:buFont typeface="+mj-lt"/>
              <a:buAutoNum type="arabicPeriod"/>
            </a:pPr>
            <a:r>
              <a:rPr lang="en-US" b="1" dirty="0"/>
              <a:t>Create a pathway for evolving a </a:t>
            </a:r>
            <a:r>
              <a:rPr lang="en-US" b="1" i="1" dirty="0"/>
              <a:t>permanent learning ecosystem</a:t>
            </a:r>
            <a:endParaRPr lang="en-US" i="1" dirty="0"/>
          </a:p>
        </p:txBody>
      </p:sp>
      <p:sp>
        <p:nvSpPr>
          <p:cNvPr id="5" name="TextBox 4">
            <a:extLst>
              <a:ext uri="{FF2B5EF4-FFF2-40B4-BE49-F238E27FC236}">
                <a16:creationId xmlns:a16="http://schemas.microsoft.com/office/drawing/2014/main" id="{BA6F27E0-E7A4-CC09-FF05-6470A915A555}"/>
              </a:ext>
            </a:extLst>
          </p:cNvPr>
          <p:cNvSpPr txBox="1"/>
          <p:nvPr/>
        </p:nvSpPr>
        <p:spPr>
          <a:xfrm>
            <a:off x="6266090" y="6176963"/>
            <a:ext cx="4821010" cy="369332"/>
          </a:xfrm>
          <a:prstGeom prst="rect">
            <a:avLst/>
          </a:prstGeom>
          <a:noFill/>
        </p:spPr>
        <p:txBody>
          <a:bodyPr wrap="square">
            <a:spAutoFit/>
          </a:bodyPr>
          <a:lstStyle/>
          <a:p>
            <a:r>
              <a:rPr lang="en-US" sz="1800" dirty="0"/>
              <a:t>Reed et al. J Med Internet Res 2025;27:e56836 </a:t>
            </a:r>
            <a:endParaRPr lang="en-US" dirty="0"/>
          </a:p>
        </p:txBody>
      </p:sp>
    </p:spTree>
    <p:extLst>
      <p:ext uri="{BB962C8B-B14F-4D97-AF65-F5344CB8AC3E}">
        <p14:creationId xmlns:p14="http://schemas.microsoft.com/office/powerpoint/2010/main" val="1608026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F27C9-345D-5110-DAE7-6DDB0DB046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876290-43D1-8D1C-ECA9-9658C0220826}"/>
              </a:ext>
            </a:extLst>
          </p:cNvPr>
          <p:cNvSpPr>
            <a:spLocks noGrp="1"/>
          </p:cNvSpPr>
          <p:nvPr>
            <p:ph type="title"/>
          </p:nvPr>
        </p:nvSpPr>
        <p:spPr>
          <a:xfrm>
            <a:off x="838200" y="365126"/>
            <a:ext cx="10515600" cy="801066"/>
          </a:xfrm>
        </p:spPr>
        <p:txBody>
          <a:bodyPr>
            <a:normAutofit/>
          </a:bodyPr>
          <a:lstStyle/>
          <a:p>
            <a:r>
              <a:rPr lang="en-US" sz="3600" b="1" dirty="0"/>
              <a:t>Value of information for decision making?</a:t>
            </a:r>
            <a:endParaRPr lang="en-US" sz="2700" b="1" dirty="0"/>
          </a:p>
        </p:txBody>
      </p:sp>
      <p:sp>
        <p:nvSpPr>
          <p:cNvPr id="3" name="Content Placeholder 2">
            <a:extLst>
              <a:ext uri="{FF2B5EF4-FFF2-40B4-BE49-F238E27FC236}">
                <a16:creationId xmlns:a16="http://schemas.microsoft.com/office/drawing/2014/main" id="{4843BEB0-54A4-2316-4F0A-08383FD0A3B1}"/>
              </a:ext>
            </a:extLst>
          </p:cNvPr>
          <p:cNvSpPr>
            <a:spLocks noGrp="1"/>
          </p:cNvSpPr>
          <p:nvPr>
            <p:ph idx="1"/>
          </p:nvPr>
        </p:nvSpPr>
        <p:spPr>
          <a:xfrm>
            <a:off x="838200" y="1325217"/>
            <a:ext cx="10515600" cy="4377083"/>
          </a:xfrm>
        </p:spPr>
        <p:txBody>
          <a:bodyPr>
            <a:normAutofit/>
          </a:bodyPr>
          <a:lstStyle/>
          <a:p>
            <a:r>
              <a:rPr lang="en-CA" sz="3200" dirty="0"/>
              <a:t>Evidence from real-world data is increasingly important to improve clinical &amp; health system practice </a:t>
            </a:r>
          </a:p>
          <a:p>
            <a:pPr lvl="1"/>
            <a:endParaRPr lang="en-CA" sz="3200" dirty="0"/>
          </a:p>
          <a:p>
            <a:r>
              <a:rPr lang="en-CA" sz="3200" dirty="0"/>
              <a:t>For evidence adoption: </a:t>
            </a:r>
          </a:p>
          <a:p>
            <a:pPr lvl="1"/>
            <a:r>
              <a:rPr lang="en-CA" sz="3200" dirty="0"/>
              <a:t>high quality</a:t>
            </a:r>
          </a:p>
          <a:p>
            <a:pPr lvl="1"/>
            <a:r>
              <a:rPr lang="en-CA" sz="3200" dirty="0"/>
              <a:t>contextually integrated → scientific and </a:t>
            </a:r>
            <a:r>
              <a:rPr lang="en-CA" sz="3200" b="1" dirty="0">
                <a:solidFill>
                  <a:srgbClr val="FF0000"/>
                </a:solidFill>
              </a:rPr>
              <a:t>political</a:t>
            </a:r>
          </a:p>
          <a:p>
            <a:pPr lvl="1"/>
            <a:r>
              <a:rPr lang="en-CA" sz="3200" dirty="0"/>
              <a:t>coupled to clinician or relevant stakeholder judgment</a:t>
            </a:r>
          </a:p>
          <a:p>
            <a:endParaRPr lang="en-US" sz="3200" dirty="0"/>
          </a:p>
          <a:p>
            <a:pPr lvl="1"/>
            <a:endParaRPr lang="en-US" sz="3200" dirty="0"/>
          </a:p>
        </p:txBody>
      </p:sp>
      <p:sp>
        <p:nvSpPr>
          <p:cNvPr id="5" name="TextBox 4">
            <a:extLst>
              <a:ext uri="{FF2B5EF4-FFF2-40B4-BE49-F238E27FC236}">
                <a16:creationId xmlns:a16="http://schemas.microsoft.com/office/drawing/2014/main" id="{0E79FAB1-6F02-18F3-3324-C98D0FFB5A6D}"/>
              </a:ext>
            </a:extLst>
          </p:cNvPr>
          <p:cNvSpPr txBox="1"/>
          <p:nvPr/>
        </p:nvSpPr>
        <p:spPr>
          <a:xfrm>
            <a:off x="284922" y="6031210"/>
            <a:ext cx="11622156" cy="369332"/>
          </a:xfrm>
          <a:prstGeom prst="rect">
            <a:avLst/>
          </a:prstGeom>
          <a:noFill/>
        </p:spPr>
        <p:txBody>
          <a:bodyPr wrap="square">
            <a:spAutoFit/>
          </a:bodyPr>
          <a:lstStyle/>
          <a:p>
            <a:r>
              <a:rPr lang="en-US" dirty="0"/>
              <a:t>					</a:t>
            </a:r>
            <a:r>
              <a:rPr lang="en-US" sz="1800" dirty="0" err="1"/>
              <a:t>Pfaffenlehner</a:t>
            </a:r>
            <a:r>
              <a:rPr lang="en-US" sz="1800" dirty="0"/>
              <a:t> et al. BMC Medical Research Methodology (2025)</a:t>
            </a:r>
          </a:p>
        </p:txBody>
      </p:sp>
    </p:spTree>
    <p:extLst>
      <p:ext uri="{BB962C8B-B14F-4D97-AF65-F5344CB8AC3E}">
        <p14:creationId xmlns:p14="http://schemas.microsoft.com/office/powerpoint/2010/main" val="2166909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B51A-3E81-647D-426F-631901A9BACB}"/>
              </a:ext>
            </a:extLst>
          </p:cNvPr>
          <p:cNvSpPr>
            <a:spLocks noGrp="1"/>
          </p:cNvSpPr>
          <p:nvPr>
            <p:ph type="title"/>
          </p:nvPr>
        </p:nvSpPr>
        <p:spPr>
          <a:xfrm>
            <a:off x="838200" y="146184"/>
            <a:ext cx="10515600" cy="1325563"/>
          </a:xfrm>
        </p:spPr>
        <p:txBody>
          <a:bodyPr/>
          <a:lstStyle/>
          <a:p>
            <a:r>
              <a:rPr lang="en-US" dirty="0"/>
              <a:t>What is required?</a:t>
            </a:r>
          </a:p>
        </p:txBody>
      </p:sp>
      <p:sp>
        <p:nvSpPr>
          <p:cNvPr id="3" name="Content Placeholder 2">
            <a:extLst>
              <a:ext uri="{FF2B5EF4-FFF2-40B4-BE49-F238E27FC236}">
                <a16:creationId xmlns:a16="http://schemas.microsoft.com/office/drawing/2014/main" id="{275F5469-E169-9D8E-336C-79E551FD23E4}"/>
              </a:ext>
            </a:extLst>
          </p:cNvPr>
          <p:cNvSpPr>
            <a:spLocks noGrp="1"/>
          </p:cNvSpPr>
          <p:nvPr>
            <p:ph idx="1"/>
          </p:nvPr>
        </p:nvSpPr>
        <p:spPr>
          <a:xfrm>
            <a:off x="838200" y="1339402"/>
            <a:ext cx="10515600" cy="5372413"/>
          </a:xfrm>
        </p:spPr>
        <p:txBody>
          <a:bodyPr>
            <a:normAutofit/>
          </a:bodyPr>
          <a:lstStyle/>
          <a:p>
            <a:pPr marL="514350" indent="-514350">
              <a:buFont typeface="+mj-lt"/>
              <a:buAutoNum type="arabicPeriod"/>
            </a:pPr>
            <a:r>
              <a:rPr lang="en-US" dirty="0"/>
              <a:t>Create metrics across prevention, care, and treatment to support planning, implementation, and evaluation of services</a:t>
            </a:r>
          </a:p>
          <a:p>
            <a:pPr marL="514350" indent="-514350">
              <a:buFont typeface="+mj-lt"/>
              <a:buAutoNum type="arabicPeriod"/>
            </a:pPr>
            <a:r>
              <a:rPr lang="en-US" dirty="0"/>
              <a:t>Sustain dialogue across prevention and acute care to learn how to optimize upstream prevention to improve downstream outcomes and costs</a:t>
            </a:r>
          </a:p>
          <a:p>
            <a:pPr marL="514350" indent="-514350">
              <a:buFont typeface="+mj-lt"/>
              <a:buAutoNum type="arabicPeriod"/>
            </a:pPr>
            <a:r>
              <a:rPr lang="en-US" dirty="0"/>
              <a:t>Develop a pan-system cohort approach to use shared data from existing systems to assess if high quality</a:t>
            </a:r>
            <a:r>
              <a:rPr lang="en-US"/>
              <a:t>, contextualized data </a:t>
            </a:r>
            <a:r>
              <a:rPr lang="en-US" dirty="0"/>
              <a:t>can serve as proxy for the lack of aligned or shared inter-sectoral budgets</a:t>
            </a:r>
          </a:p>
          <a:p>
            <a:pPr lvl="1"/>
            <a:r>
              <a:rPr lang="en-US" sz="2800" dirty="0"/>
              <a:t>Research and operations need similar data to measure system efficiency and effectiveness to support planning, implementation, and evaluation</a:t>
            </a:r>
          </a:p>
          <a:p>
            <a:pPr marL="457200" lvl="1" indent="0">
              <a:buNone/>
            </a:pPr>
            <a:endParaRPr lang="en-US" sz="2800" dirty="0"/>
          </a:p>
        </p:txBody>
      </p:sp>
    </p:spTree>
    <p:extLst>
      <p:ext uri="{BB962C8B-B14F-4D97-AF65-F5344CB8AC3E}">
        <p14:creationId xmlns:p14="http://schemas.microsoft.com/office/powerpoint/2010/main" val="2269003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15A83-796E-7A3C-1071-1D6510A172F7}"/>
              </a:ext>
            </a:extLst>
          </p:cNvPr>
          <p:cNvSpPr>
            <a:spLocks noGrp="1"/>
          </p:cNvSpPr>
          <p:nvPr>
            <p:ph type="title"/>
          </p:nvPr>
        </p:nvSpPr>
        <p:spPr>
          <a:xfrm>
            <a:off x="838200" y="365125"/>
            <a:ext cx="10515600" cy="864911"/>
          </a:xfrm>
        </p:spPr>
        <p:txBody>
          <a:bodyPr/>
          <a:lstStyle/>
          <a:p>
            <a:pPr algn="ctr"/>
            <a:r>
              <a:rPr lang="en-US" dirty="0"/>
              <a:t>Electric Scooters</a:t>
            </a:r>
          </a:p>
        </p:txBody>
      </p:sp>
      <p:pic>
        <p:nvPicPr>
          <p:cNvPr id="4" name="Content Placeholder 3" descr="Soozier Folding Electric Scooter, 25KM/H, 35KM Range, 330LBS Max Load, for Adults &amp; Teens">
            <a:extLst>
              <a:ext uri="{FF2B5EF4-FFF2-40B4-BE49-F238E27FC236}">
                <a16:creationId xmlns:a16="http://schemas.microsoft.com/office/drawing/2014/main" id="{B1A20E92-5C97-B5A5-39FF-A7ADD4F31E69}"/>
              </a:ext>
            </a:extLst>
          </p:cNvPr>
          <p:cNvPicPr>
            <a:picLocks noGrp="1" noChangeAspect="1"/>
          </p:cNvPicPr>
          <p:nvPr>
            <p:ph idx="1"/>
          </p:nvPr>
        </p:nvPicPr>
        <p:blipFill>
          <a:blip r:embed="rId2"/>
          <a:stretch>
            <a:fillRect/>
          </a:stretch>
        </p:blipFill>
        <p:spPr>
          <a:xfrm>
            <a:off x="0" y="1690688"/>
            <a:ext cx="3937276" cy="3937276"/>
          </a:xfrm>
          <a:prstGeom prst="rect">
            <a:avLst/>
          </a:prstGeom>
        </p:spPr>
      </p:pic>
      <p:pic>
        <p:nvPicPr>
          <p:cNvPr id="5" name="Picture 4" descr="The popularity of electric scooters is growing rapidly worldwide. Electric  Scooter accidents affect all age groups in a variety of ways. Rates of  helmet use is very low, and injuries can be">
            <a:extLst>
              <a:ext uri="{FF2B5EF4-FFF2-40B4-BE49-F238E27FC236}">
                <a16:creationId xmlns:a16="http://schemas.microsoft.com/office/drawing/2014/main" id="{9B54B71E-1F68-9C21-8CF4-6B42F0E48535}"/>
              </a:ext>
            </a:extLst>
          </p:cNvPr>
          <p:cNvPicPr>
            <a:picLocks noChangeAspect="1"/>
          </p:cNvPicPr>
          <p:nvPr/>
        </p:nvPicPr>
        <p:blipFill>
          <a:blip r:embed="rId3"/>
          <a:stretch>
            <a:fillRect/>
          </a:stretch>
        </p:blipFill>
        <p:spPr>
          <a:xfrm>
            <a:off x="4572000" y="1519376"/>
            <a:ext cx="7620000" cy="4279900"/>
          </a:xfrm>
          <a:prstGeom prst="rect">
            <a:avLst/>
          </a:prstGeom>
        </p:spPr>
      </p:pic>
    </p:spTree>
    <p:extLst>
      <p:ext uri="{BB962C8B-B14F-4D97-AF65-F5344CB8AC3E}">
        <p14:creationId xmlns:p14="http://schemas.microsoft.com/office/powerpoint/2010/main" val="310295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 Most people in BC can get screened for colon cancer with a simple  at-home test called the FIT kit. It's easy, free, and could save your life.  Here's how it works:">
            <a:extLst>
              <a:ext uri="{FF2B5EF4-FFF2-40B4-BE49-F238E27FC236}">
                <a16:creationId xmlns:a16="http://schemas.microsoft.com/office/drawing/2014/main" id="{102C3CF5-7051-9157-70C5-018C88DE3534}"/>
              </a:ext>
            </a:extLst>
          </p:cNvPr>
          <p:cNvPicPr>
            <a:picLocks noChangeAspect="1"/>
          </p:cNvPicPr>
          <p:nvPr/>
        </p:nvPicPr>
        <p:blipFill>
          <a:blip r:embed="rId2"/>
          <a:stretch>
            <a:fillRect/>
          </a:stretch>
        </p:blipFill>
        <p:spPr>
          <a:xfrm>
            <a:off x="26504" y="2056488"/>
            <a:ext cx="1866155" cy="1866155"/>
          </a:xfrm>
          <a:prstGeom prst="rect">
            <a:avLst/>
          </a:prstGeom>
        </p:spPr>
      </p:pic>
      <p:sp>
        <p:nvSpPr>
          <p:cNvPr id="11" name="TextBox 10">
            <a:extLst>
              <a:ext uri="{FF2B5EF4-FFF2-40B4-BE49-F238E27FC236}">
                <a16:creationId xmlns:a16="http://schemas.microsoft.com/office/drawing/2014/main" id="{3F978B6C-F48D-5264-EF1C-3FE4C16E690E}"/>
              </a:ext>
            </a:extLst>
          </p:cNvPr>
          <p:cNvSpPr txBox="1"/>
          <p:nvPr/>
        </p:nvSpPr>
        <p:spPr>
          <a:xfrm>
            <a:off x="0" y="3941801"/>
            <a:ext cx="1866155" cy="1938992"/>
          </a:xfrm>
          <a:prstGeom prst="rect">
            <a:avLst/>
          </a:prstGeom>
          <a:noFill/>
        </p:spPr>
        <p:txBody>
          <a:bodyPr wrap="square">
            <a:spAutoFit/>
          </a:bodyPr>
          <a:lstStyle/>
          <a:p>
            <a:pPr algn="ctr"/>
            <a:r>
              <a:rPr lang="en-CA" sz="2400" b="0" i="0" dirty="0">
                <a:solidFill>
                  <a:srgbClr val="1F1F1F"/>
                </a:solidFill>
                <a:effectLst/>
                <a:latin typeface="var(--nkmQOe)"/>
              </a:rPr>
              <a:t>FIT </a:t>
            </a:r>
          </a:p>
          <a:p>
            <a:pPr algn="ctr"/>
            <a:r>
              <a:rPr lang="en-CA" sz="2400" b="0" i="0" dirty="0">
                <a:solidFill>
                  <a:srgbClr val="1F1F1F"/>
                </a:solidFill>
                <a:effectLst/>
                <a:latin typeface="var(--nkmQOe)"/>
              </a:rPr>
              <a:t>(Fecal Immuno-chemical Test) </a:t>
            </a:r>
            <a:endParaRPr lang="en-US" sz="2400" dirty="0"/>
          </a:p>
        </p:txBody>
      </p:sp>
      <p:pic>
        <p:nvPicPr>
          <p:cNvPr id="12" name="Picture 11" descr="Balance: Mindset, Nutrition, Movement ...">
            <a:extLst>
              <a:ext uri="{FF2B5EF4-FFF2-40B4-BE49-F238E27FC236}">
                <a16:creationId xmlns:a16="http://schemas.microsoft.com/office/drawing/2014/main" id="{2ABD8A04-D7D5-CB89-0CAD-4473D29881AE}"/>
              </a:ext>
            </a:extLst>
          </p:cNvPr>
          <p:cNvPicPr>
            <a:picLocks noChangeAspect="1"/>
          </p:cNvPicPr>
          <p:nvPr/>
        </p:nvPicPr>
        <p:blipFill>
          <a:blip r:embed="rId3"/>
          <a:stretch>
            <a:fillRect/>
          </a:stretch>
        </p:blipFill>
        <p:spPr>
          <a:xfrm>
            <a:off x="6987307" y="2564696"/>
            <a:ext cx="1982170" cy="1490469"/>
          </a:xfrm>
          <a:prstGeom prst="rect">
            <a:avLst/>
          </a:prstGeom>
        </p:spPr>
      </p:pic>
      <p:sp>
        <p:nvSpPr>
          <p:cNvPr id="13" name="TextBox 12">
            <a:extLst>
              <a:ext uri="{FF2B5EF4-FFF2-40B4-BE49-F238E27FC236}">
                <a16:creationId xmlns:a16="http://schemas.microsoft.com/office/drawing/2014/main" id="{7A36B2EE-496F-33E4-F6AF-BC615F8DB121}"/>
              </a:ext>
            </a:extLst>
          </p:cNvPr>
          <p:cNvSpPr txBox="1"/>
          <p:nvPr/>
        </p:nvSpPr>
        <p:spPr>
          <a:xfrm>
            <a:off x="9144000" y="1460141"/>
            <a:ext cx="3048000" cy="4832092"/>
          </a:xfrm>
          <a:prstGeom prst="rect">
            <a:avLst/>
          </a:prstGeom>
          <a:noFill/>
        </p:spPr>
        <p:txBody>
          <a:bodyPr wrap="square" rtlCol="0">
            <a:spAutoFit/>
          </a:bodyPr>
          <a:lstStyle/>
          <a:p>
            <a:r>
              <a:rPr lang="en-US" sz="2800" dirty="0"/>
              <a:t>Care &amp; Treatment capacity</a:t>
            </a:r>
          </a:p>
          <a:p>
            <a:pPr marL="285750" indent="-285750">
              <a:buFont typeface="Arial" panose="020B0604020202020204" pitchFamily="34" charset="0"/>
              <a:buChar char="•"/>
            </a:pPr>
            <a:r>
              <a:rPr lang="en-US" sz="2800" dirty="0"/>
              <a:t>colonoscopy?</a:t>
            </a:r>
          </a:p>
          <a:p>
            <a:pPr marL="285750" indent="-285750">
              <a:buFont typeface="Arial" panose="020B0604020202020204" pitchFamily="34" charset="0"/>
              <a:buChar char="•"/>
            </a:pPr>
            <a:r>
              <a:rPr lang="en-US" sz="2800" dirty="0"/>
              <a:t>surgical?</a:t>
            </a:r>
          </a:p>
          <a:p>
            <a:pPr marL="285750" indent="-285750">
              <a:buFont typeface="Arial" panose="020B0604020202020204" pitchFamily="34" charset="0"/>
              <a:buChar char="•"/>
            </a:pPr>
            <a:r>
              <a:rPr lang="en-US" sz="2800" dirty="0"/>
              <a:t>pathology?</a:t>
            </a:r>
          </a:p>
          <a:p>
            <a:pPr marL="285750" indent="-285750">
              <a:buFont typeface="Arial" panose="020B0604020202020204" pitchFamily="34" charset="0"/>
              <a:buChar char="•"/>
            </a:pPr>
            <a:r>
              <a:rPr lang="en-US" sz="2800" dirty="0"/>
              <a:t>molecular classification?</a:t>
            </a:r>
          </a:p>
          <a:p>
            <a:pPr marL="285750" indent="-285750">
              <a:buFont typeface="Arial" panose="020B0604020202020204" pitchFamily="34" charset="0"/>
              <a:buChar char="•"/>
            </a:pPr>
            <a:r>
              <a:rPr lang="en-US" sz="2800" dirty="0"/>
              <a:t>therapeutic treatments</a:t>
            </a:r>
          </a:p>
          <a:p>
            <a:pPr marL="285750" indent="-285750">
              <a:buFont typeface="Arial" panose="020B0604020202020204" pitchFamily="34" charset="0"/>
              <a:buChar char="•"/>
            </a:pPr>
            <a:r>
              <a:rPr lang="en-US" sz="2800" dirty="0"/>
              <a:t>regional disparities</a:t>
            </a:r>
          </a:p>
        </p:txBody>
      </p:sp>
      <p:sp>
        <p:nvSpPr>
          <p:cNvPr id="14" name="TextBox 13">
            <a:extLst>
              <a:ext uri="{FF2B5EF4-FFF2-40B4-BE49-F238E27FC236}">
                <a16:creationId xmlns:a16="http://schemas.microsoft.com/office/drawing/2014/main" id="{8E9682F7-4A33-114B-2D83-07C72CE4E91B}"/>
              </a:ext>
            </a:extLst>
          </p:cNvPr>
          <p:cNvSpPr txBox="1"/>
          <p:nvPr/>
        </p:nvSpPr>
        <p:spPr>
          <a:xfrm>
            <a:off x="1964541" y="1318022"/>
            <a:ext cx="5022766" cy="5539978"/>
          </a:xfrm>
          <a:prstGeom prst="rect">
            <a:avLst/>
          </a:prstGeom>
          <a:noFill/>
        </p:spPr>
        <p:txBody>
          <a:bodyPr wrap="square" rtlCol="0" anchor="ctr">
            <a:spAutoFit/>
          </a:bodyPr>
          <a:lstStyle/>
          <a:p>
            <a:r>
              <a:rPr lang="en-CA" sz="2400" dirty="0">
                <a:solidFill>
                  <a:srgbClr val="1F1F1F"/>
                </a:solidFill>
              </a:rPr>
              <a:t>2023, BC Cancer Colon Screening Program - steady increase in FIT uptake</a:t>
            </a:r>
          </a:p>
          <a:p>
            <a:pPr marL="90000" indent="-285750">
              <a:buFont typeface="Arial" panose="020B0604020202020204" pitchFamily="34" charset="0"/>
              <a:buChar char="•"/>
            </a:pPr>
            <a:r>
              <a:rPr lang="en-CA" sz="2400" dirty="0">
                <a:solidFill>
                  <a:srgbClr val="1F1F1F"/>
                </a:solidFill>
              </a:rPr>
              <a:t>58.1% of age-eligible pop (50–74) up-to-date</a:t>
            </a:r>
          </a:p>
          <a:p>
            <a:pPr marL="547200" lvl="2" indent="-285750">
              <a:buFont typeface="Arial" panose="020B0604020202020204" pitchFamily="34" charset="0"/>
              <a:buChar char="•"/>
            </a:pPr>
            <a:r>
              <a:rPr lang="en-CA" sz="2400" dirty="0">
                <a:solidFill>
                  <a:srgbClr val="1F1F1F"/>
                </a:solidFill>
              </a:rPr>
              <a:t>FIT within the past 30 m or a colonoscopy within 10 yrs</a:t>
            </a:r>
          </a:p>
          <a:p>
            <a:pPr marL="90000" indent="-285750">
              <a:buFont typeface="Arial" panose="020B0604020202020204" pitchFamily="34" charset="0"/>
              <a:buChar char="•"/>
            </a:pPr>
            <a:r>
              <a:rPr lang="en-CA" sz="2400" b="1" dirty="0">
                <a:solidFill>
                  <a:srgbClr val="1F1F1F"/>
                </a:solidFill>
              </a:rPr>
              <a:t>Retention Rate:</a:t>
            </a:r>
            <a:r>
              <a:rPr lang="en-CA" sz="2400" dirty="0">
                <a:solidFill>
                  <a:srgbClr val="1F1F1F"/>
                </a:solidFill>
              </a:rPr>
              <a:t> 56% to 64%, improved - kits mailed directly </a:t>
            </a:r>
          </a:p>
          <a:p>
            <a:pPr marL="90000" indent="-285750">
              <a:buFont typeface="Arial" panose="020B0604020202020204" pitchFamily="34" charset="0"/>
              <a:buChar char="•"/>
            </a:pPr>
            <a:r>
              <a:rPr lang="en-CA" sz="2400" b="1" dirty="0">
                <a:solidFill>
                  <a:srgbClr val="1F1F1F"/>
                </a:solidFill>
              </a:rPr>
              <a:t>Positive Results: </a:t>
            </a:r>
            <a:r>
              <a:rPr lang="en-CA" sz="2400" dirty="0">
                <a:solidFill>
                  <a:srgbClr val="1F1F1F"/>
                </a:solidFill>
              </a:rPr>
              <a:t>2023 8.43% +</a:t>
            </a:r>
            <a:r>
              <a:rPr lang="en-CA" sz="2400" dirty="0" err="1">
                <a:solidFill>
                  <a:srgbClr val="1F1F1F"/>
                </a:solidFill>
              </a:rPr>
              <a:t>ve</a:t>
            </a:r>
            <a:endParaRPr lang="en-CA" sz="2400" dirty="0">
              <a:solidFill>
                <a:srgbClr val="1F1F1F"/>
              </a:solidFill>
            </a:endParaRPr>
          </a:p>
          <a:p>
            <a:pPr marL="90000" indent="-285750">
              <a:buFont typeface="Arial" panose="020B0604020202020204" pitchFamily="34" charset="0"/>
              <a:buChar char="•"/>
            </a:pPr>
            <a:endParaRPr lang="en-CA" sz="2400" dirty="0">
              <a:solidFill>
                <a:srgbClr val="1F1F1F"/>
              </a:solidFill>
            </a:endParaRPr>
          </a:p>
          <a:p>
            <a:pPr marL="90000" indent="-285750">
              <a:buFont typeface="Arial" panose="020B0604020202020204" pitchFamily="34" charset="0"/>
              <a:buChar char="•"/>
            </a:pPr>
            <a:r>
              <a:rPr lang="en-CA" sz="2400" dirty="0">
                <a:solidFill>
                  <a:srgbClr val="1F1F1F"/>
                </a:solidFill>
              </a:rPr>
              <a:t>Missing 40%?</a:t>
            </a:r>
          </a:p>
          <a:p>
            <a:pPr marL="90000" indent="-285750">
              <a:buFont typeface="Arial" panose="020B0604020202020204" pitchFamily="34" charset="0"/>
              <a:buChar char="•"/>
            </a:pPr>
            <a:r>
              <a:rPr lang="en-CA" sz="2400" dirty="0">
                <a:solidFill>
                  <a:srgbClr val="1F1F1F"/>
                </a:solidFill>
              </a:rPr>
              <a:t>More younger people developing colon cancer? </a:t>
            </a:r>
          </a:p>
          <a:p>
            <a:pPr marL="90000"/>
            <a:endParaRPr lang="en-US" sz="1600" dirty="0"/>
          </a:p>
        </p:txBody>
      </p:sp>
      <p:sp>
        <p:nvSpPr>
          <p:cNvPr id="2" name="Title 1">
            <a:extLst>
              <a:ext uri="{FF2B5EF4-FFF2-40B4-BE49-F238E27FC236}">
                <a16:creationId xmlns:a16="http://schemas.microsoft.com/office/drawing/2014/main" id="{10BC1ED0-62DA-344A-BCA8-0D9B21B6DD49}"/>
              </a:ext>
            </a:extLst>
          </p:cNvPr>
          <p:cNvSpPr txBox="1">
            <a:spLocks/>
          </p:cNvSpPr>
          <p:nvPr/>
        </p:nvSpPr>
        <p:spPr>
          <a:xfrm>
            <a:off x="838200" y="365125"/>
            <a:ext cx="10515600" cy="8649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Colon Cancer</a:t>
            </a:r>
          </a:p>
        </p:txBody>
      </p:sp>
    </p:spTree>
    <p:extLst>
      <p:ext uri="{BB962C8B-B14F-4D97-AF65-F5344CB8AC3E}">
        <p14:creationId xmlns:p14="http://schemas.microsoft.com/office/powerpoint/2010/main" val="1723597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383E9-6901-384D-FED1-F2F64F7E32FB}"/>
              </a:ext>
            </a:extLst>
          </p:cNvPr>
          <p:cNvSpPr>
            <a:spLocks noGrp="1"/>
          </p:cNvSpPr>
          <p:nvPr>
            <p:ph type="title"/>
          </p:nvPr>
        </p:nvSpPr>
        <p:spPr>
          <a:xfrm>
            <a:off x="838200" y="171933"/>
            <a:ext cx="10515600" cy="1325563"/>
          </a:xfrm>
        </p:spPr>
        <p:txBody>
          <a:bodyPr/>
          <a:lstStyle/>
          <a:p>
            <a:pPr algn="ctr"/>
            <a:r>
              <a:rPr lang="en-US" dirty="0"/>
              <a:t>Laboratories and their data add value</a:t>
            </a:r>
          </a:p>
        </p:txBody>
      </p:sp>
      <p:sp>
        <p:nvSpPr>
          <p:cNvPr id="3" name="Content Placeholder 2">
            <a:extLst>
              <a:ext uri="{FF2B5EF4-FFF2-40B4-BE49-F238E27FC236}">
                <a16:creationId xmlns:a16="http://schemas.microsoft.com/office/drawing/2014/main" id="{6335646C-3D8C-8B87-72A5-B3AB52D7651E}"/>
              </a:ext>
            </a:extLst>
          </p:cNvPr>
          <p:cNvSpPr>
            <a:spLocks noGrp="1"/>
          </p:cNvSpPr>
          <p:nvPr>
            <p:ph idx="1"/>
          </p:nvPr>
        </p:nvSpPr>
        <p:spPr>
          <a:xfrm>
            <a:off x="838200" y="1272209"/>
            <a:ext cx="10515600" cy="5035826"/>
          </a:xfrm>
        </p:spPr>
        <p:txBody>
          <a:bodyPr>
            <a:normAutofit fontScale="92500"/>
          </a:bodyPr>
          <a:lstStyle/>
          <a:p>
            <a:r>
              <a:rPr lang="en-US" dirty="0"/>
              <a:t>100% of breast cancer cases require sophisticated pathology</a:t>
            </a:r>
          </a:p>
          <a:p>
            <a:r>
              <a:rPr lang="en-US" dirty="0"/>
              <a:t>Optimizing screening uptake for breast cancer, mammography, who remains unscreened? How are outcomes impacted by improved treatment?</a:t>
            </a:r>
          </a:p>
          <a:p>
            <a:r>
              <a:rPr lang="en-US" dirty="0"/>
              <a:t>Optimizing genomic screening e.g., BRCA1 or BRCA2 for breast, ovarian cancer, prostate cancer risk stratification… </a:t>
            </a:r>
          </a:p>
          <a:p>
            <a:r>
              <a:rPr lang="en-US" dirty="0"/>
              <a:t>HPV vaccination vs HPV screening for cervix cancer, how many HPV tests are needed in a lifetime, utility of HPV testing in a vaccinated population?</a:t>
            </a:r>
          </a:p>
          <a:p>
            <a:pPr marL="0" indent="0">
              <a:buNone/>
            </a:pPr>
            <a:r>
              <a:rPr lang="en-US" b="1" dirty="0"/>
              <a:t>Using available data to plan, implement, evaluate cost-effective outcomes – laboratory testing data are critical elements that need to be connected across the prevention, care and treatment continuum!</a:t>
            </a:r>
          </a:p>
        </p:txBody>
      </p:sp>
    </p:spTree>
    <p:extLst>
      <p:ext uri="{BB962C8B-B14F-4D97-AF65-F5344CB8AC3E}">
        <p14:creationId xmlns:p14="http://schemas.microsoft.com/office/powerpoint/2010/main" val="194641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7331D-D3A7-DACD-B61C-A24939314E75}"/>
              </a:ext>
            </a:extLst>
          </p:cNvPr>
          <p:cNvSpPr>
            <a:spLocks noGrp="1"/>
          </p:cNvSpPr>
          <p:nvPr>
            <p:ph type="title"/>
          </p:nvPr>
        </p:nvSpPr>
        <p:spPr/>
        <p:txBody>
          <a:bodyPr/>
          <a:lstStyle/>
          <a:p>
            <a:pPr algn="ctr"/>
            <a:r>
              <a:rPr lang="en-US" dirty="0"/>
              <a:t>Objectives</a:t>
            </a:r>
          </a:p>
        </p:txBody>
      </p:sp>
      <p:sp>
        <p:nvSpPr>
          <p:cNvPr id="3" name="Content Placeholder 2">
            <a:extLst>
              <a:ext uri="{FF2B5EF4-FFF2-40B4-BE49-F238E27FC236}">
                <a16:creationId xmlns:a16="http://schemas.microsoft.com/office/drawing/2014/main" id="{11CA7A3E-0FE4-D83D-045C-AB7774BAFC41}"/>
              </a:ext>
            </a:extLst>
          </p:cNvPr>
          <p:cNvSpPr>
            <a:spLocks noGrp="1"/>
          </p:cNvSpPr>
          <p:nvPr>
            <p:ph idx="1"/>
          </p:nvPr>
        </p:nvSpPr>
        <p:spPr>
          <a:xfrm>
            <a:off x="838200" y="1530626"/>
            <a:ext cx="10515600" cy="4499113"/>
          </a:xfrm>
        </p:spPr>
        <p:txBody>
          <a:bodyPr>
            <a:normAutofit fontScale="92500"/>
          </a:bodyPr>
          <a:lstStyle/>
          <a:p>
            <a:pPr marL="514350" indent="-514350">
              <a:buFont typeface="+mj-lt"/>
              <a:buAutoNum type="arabicPeriod"/>
            </a:pPr>
            <a:r>
              <a:rPr lang="en-US" sz="3600" dirty="0"/>
              <a:t>Provide examples of how real-time (RT) data can be used to drive public health policy</a:t>
            </a:r>
          </a:p>
          <a:p>
            <a:pPr marL="514350" indent="-514350">
              <a:buFont typeface="+mj-lt"/>
              <a:buAutoNum type="arabicPeriod"/>
            </a:pPr>
            <a:r>
              <a:rPr lang="en-US" sz="3600" dirty="0"/>
              <a:t>Introduce the concept of using shared </a:t>
            </a:r>
            <a:r>
              <a:rPr lang="en-US" sz="3600" b="1" i="1" dirty="0"/>
              <a:t>analytical data scaffolds </a:t>
            </a:r>
            <a:r>
              <a:rPr lang="en-US" sz="3600" dirty="0"/>
              <a:t>to track multiple cohorts simultaneously </a:t>
            </a:r>
            <a:r>
              <a:rPr lang="en-US" sz="3600" b="1" dirty="0"/>
              <a:t>(“pan-system cohorts”)</a:t>
            </a:r>
            <a:r>
              <a:rPr lang="en-US" sz="3600" dirty="0"/>
              <a:t> to plan, implement, and evaluate health system costs and outcomes</a:t>
            </a:r>
          </a:p>
          <a:p>
            <a:pPr marL="514350" indent="-514350">
              <a:buFont typeface="+mj-lt"/>
              <a:buAutoNum type="arabicPeriod"/>
            </a:pPr>
            <a:r>
              <a:rPr lang="en-US" sz="3600" dirty="0"/>
              <a:t>Outline opportunities to build a learning health ecosystem across the prevention, care, treatment, and research continuum</a:t>
            </a:r>
          </a:p>
        </p:txBody>
      </p:sp>
    </p:spTree>
    <p:extLst>
      <p:ext uri="{BB962C8B-B14F-4D97-AF65-F5344CB8AC3E}">
        <p14:creationId xmlns:p14="http://schemas.microsoft.com/office/powerpoint/2010/main" val="504418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67A1B-472C-E0A2-266F-5E242A8B3466}"/>
              </a:ext>
            </a:extLst>
          </p:cNvPr>
          <p:cNvSpPr>
            <a:spLocks noGrp="1"/>
          </p:cNvSpPr>
          <p:nvPr>
            <p:ph type="title"/>
          </p:nvPr>
        </p:nvSpPr>
        <p:spPr>
          <a:xfrm>
            <a:off x="930966" y="2604742"/>
            <a:ext cx="10515600" cy="1325563"/>
          </a:xfrm>
        </p:spPr>
        <p:txBody>
          <a:bodyPr/>
          <a:lstStyle/>
          <a:p>
            <a:pPr algn="ctr"/>
            <a:r>
              <a:rPr lang="en-US" dirty="0"/>
              <a:t>Conclusions and Visual Summary</a:t>
            </a:r>
          </a:p>
        </p:txBody>
      </p:sp>
    </p:spTree>
    <p:extLst>
      <p:ext uri="{BB962C8B-B14F-4D97-AF65-F5344CB8AC3E}">
        <p14:creationId xmlns:p14="http://schemas.microsoft.com/office/powerpoint/2010/main" val="3739943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8">
            <a:extLst>
              <a:ext uri="{FF2B5EF4-FFF2-40B4-BE49-F238E27FC236}">
                <a16:creationId xmlns:a16="http://schemas.microsoft.com/office/drawing/2014/main" id="{811279FC-00C7-BC4B-8275-370A43D9DB61}"/>
              </a:ext>
            </a:extLst>
          </p:cNvPr>
          <p:cNvSpPr txBox="1"/>
          <p:nvPr/>
        </p:nvSpPr>
        <p:spPr>
          <a:xfrm>
            <a:off x="2383627" y="6294350"/>
            <a:ext cx="7161251" cy="482440"/>
          </a:xfrm>
          <a:prstGeom prst="rect">
            <a:avLst/>
          </a:prstGeom>
          <a:noFill/>
        </p:spPr>
        <p:txBody>
          <a:bodyPr wrap="square">
            <a:spAutoFit/>
          </a:bodyPr>
          <a:lstStyle>
            <a:defPPr>
              <a:defRPr lang="en-US"/>
            </a:defPPr>
            <a:lvl1pPr algn="l" rtl="0" fontAlgn="base">
              <a:spcBef>
                <a:spcPct val="0"/>
              </a:spcBef>
              <a:spcAft>
                <a:spcPct val="0"/>
              </a:spcAft>
              <a:defRPr sz="30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30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30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30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3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0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lnSpc>
                <a:spcPts val="3000"/>
              </a:lnSpc>
              <a:spcBef>
                <a:spcPts val="1500"/>
              </a:spcBef>
              <a:buNone/>
            </a:pPr>
            <a:r>
              <a:rPr lang="en-CA" dirty="0">
                <a:latin typeface="BC Sans" pitchFamily="2" charset="0"/>
                <a:ea typeface="BC Sans" pitchFamily="2" charset="0"/>
              </a:rPr>
              <a:t>Key challenges in proof-of-concept examples </a:t>
            </a:r>
            <a:endParaRPr lang="en-US" altLang="en-US" dirty="0">
              <a:latin typeface="BC Sans" pitchFamily="2" charset="0"/>
              <a:ea typeface="BC Sans" pitchFamily="2" charset="0"/>
            </a:endParaRPr>
          </a:p>
        </p:txBody>
      </p:sp>
      <p:pic>
        <p:nvPicPr>
          <p:cNvPr id="3" name="Picture 2">
            <a:extLst>
              <a:ext uri="{FF2B5EF4-FFF2-40B4-BE49-F238E27FC236}">
                <a16:creationId xmlns:a16="http://schemas.microsoft.com/office/drawing/2014/main" id="{3BF80FC4-3DFD-7D4F-8813-A73EEE828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7122" y="0"/>
            <a:ext cx="6897756" cy="6294350"/>
          </a:xfrm>
          <a:prstGeom prst="rect">
            <a:avLst/>
          </a:prstGeom>
        </p:spPr>
      </p:pic>
    </p:spTree>
    <p:extLst>
      <p:ext uri="{BB962C8B-B14F-4D97-AF65-F5344CB8AC3E}">
        <p14:creationId xmlns:p14="http://schemas.microsoft.com/office/powerpoint/2010/main" val="3598019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1">
            <a:extLst>
              <a:ext uri="{FF2B5EF4-FFF2-40B4-BE49-F238E27FC236}">
                <a16:creationId xmlns:a16="http://schemas.microsoft.com/office/drawing/2014/main" id="{CD721386-5C72-AF4E-A2DC-48747600612E}"/>
              </a:ext>
            </a:extLst>
          </p:cNvPr>
          <p:cNvSpPr txBox="1">
            <a:spLocks noChangeArrowheads="1"/>
          </p:cNvSpPr>
          <p:nvPr/>
        </p:nvSpPr>
        <p:spPr bwMode="auto">
          <a:xfrm>
            <a:off x="0" y="6082748"/>
            <a:ext cx="12192000" cy="75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gn="l" defTabSz="4703763" rtl="0" eaLnBrk="0" fontAlgn="base" hangingPunct="0">
              <a:spcBef>
                <a:spcPct val="20000"/>
              </a:spcBef>
              <a:spcAft>
                <a:spcPct val="0"/>
              </a:spcAft>
              <a:buChar char="•"/>
              <a:defRPr sz="16500" kern="1200">
                <a:solidFill>
                  <a:schemeClr val="tx1"/>
                </a:solidFill>
                <a:latin typeface="Arial" panose="020B0604020202020204" pitchFamily="34" charset="0"/>
                <a:ea typeface="ＭＳ Ｐゴシック" panose="020B0600070205080204" pitchFamily="34" charset="-128"/>
                <a:cs typeface="+mn-cs"/>
              </a:defRPr>
            </a:lvl1pPr>
            <a:lvl2pPr marL="37931725" indent="-37474525" algn="l" defTabSz="4703763" rtl="0" eaLnBrk="0" fontAlgn="base" hangingPunct="0">
              <a:spcBef>
                <a:spcPct val="20000"/>
              </a:spcBef>
              <a:spcAft>
                <a:spcPct val="0"/>
              </a:spcAft>
              <a:buChar char="–"/>
              <a:defRPr sz="14400" kern="1200">
                <a:solidFill>
                  <a:schemeClr val="tx1"/>
                </a:solidFill>
                <a:latin typeface="Arial" panose="020B0604020202020204" pitchFamily="34" charset="0"/>
                <a:ea typeface="ＭＳ Ｐゴシック" panose="020B0600070205080204" pitchFamily="34" charset="-128"/>
                <a:cs typeface="+mn-cs"/>
              </a:defRPr>
            </a:lvl2pPr>
            <a:lvl3pPr marL="5880100" indent="-1176338" algn="l" defTabSz="4703763" rtl="0" eaLnBrk="0" fontAlgn="base" hangingPunct="0">
              <a:spcBef>
                <a:spcPct val="20000"/>
              </a:spcBef>
              <a:spcAft>
                <a:spcPct val="0"/>
              </a:spcAft>
              <a:buChar char="•"/>
              <a:defRPr sz="12300" kern="1200">
                <a:solidFill>
                  <a:schemeClr val="tx1"/>
                </a:solidFill>
                <a:latin typeface="Arial" panose="020B0604020202020204" pitchFamily="34" charset="0"/>
                <a:ea typeface="ＭＳ Ｐゴシック" panose="020B0600070205080204" pitchFamily="34" charset="-128"/>
                <a:cs typeface="+mn-cs"/>
              </a:defRPr>
            </a:lvl3pPr>
            <a:lvl4pPr marL="8229600" indent="-1176338" algn="l" defTabSz="4703763" rtl="0" eaLnBrk="0" fontAlgn="base" hangingPunct="0">
              <a:spcBef>
                <a:spcPct val="20000"/>
              </a:spcBef>
              <a:spcAft>
                <a:spcPct val="0"/>
              </a:spcAft>
              <a:buChar char="–"/>
              <a:defRPr sz="10400" kern="1200">
                <a:solidFill>
                  <a:schemeClr val="tx1"/>
                </a:solidFill>
                <a:latin typeface="Arial" panose="020B0604020202020204" pitchFamily="34" charset="0"/>
                <a:ea typeface="ＭＳ Ｐゴシック" panose="020B0600070205080204" pitchFamily="34" charset="-128"/>
                <a:cs typeface="+mn-cs"/>
              </a:defRPr>
            </a:lvl4pPr>
            <a:lvl5pPr marL="10580688" indent="-1174750" algn="l" defTabSz="4703763" rtl="0" eaLnBrk="0" fontAlgn="base" hangingPunct="0">
              <a:spcBef>
                <a:spcPct val="20000"/>
              </a:spcBef>
              <a:spcAft>
                <a:spcPct val="0"/>
              </a:spcAft>
              <a:buChar char="»"/>
              <a:defRPr sz="10400" kern="1200">
                <a:solidFill>
                  <a:schemeClr val="tx1"/>
                </a:solidFill>
                <a:latin typeface="Arial" panose="020B0604020202020204" pitchFamily="34" charset="0"/>
                <a:ea typeface="ＭＳ Ｐゴシック" panose="020B0600070205080204" pitchFamily="34" charset="-128"/>
                <a:cs typeface="+mn-cs"/>
              </a:defRPr>
            </a:lvl5pPr>
            <a:lvl6pPr marL="11037888" indent="-1174750" algn="l" defTabSz="4703763" rtl="0" eaLnBrk="0" fontAlgn="base" latinLnBrk="0" hangingPunct="0">
              <a:spcBef>
                <a:spcPct val="20000"/>
              </a:spcBef>
              <a:spcAft>
                <a:spcPct val="0"/>
              </a:spcAft>
              <a:buChar char="»"/>
              <a:defRPr sz="10400" kern="1200">
                <a:solidFill>
                  <a:schemeClr val="tx1"/>
                </a:solidFill>
                <a:latin typeface="Arial" panose="020B0604020202020204" pitchFamily="34" charset="0"/>
                <a:ea typeface="ＭＳ Ｐゴシック" panose="020B0600070205080204" pitchFamily="34" charset="-128"/>
                <a:cs typeface="+mn-cs"/>
              </a:defRPr>
            </a:lvl6pPr>
            <a:lvl7pPr marL="11495088" indent="-1174750" algn="l" defTabSz="4703763" rtl="0" eaLnBrk="0" fontAlgn="base" latinLnBrk="0" hangingPunct="0">
              <a:spcBef>
                <a:spcPct val="20000"/>
              </a:spcBef>
              <a:spcAft>
                <a:spcPct val="0"/>
              </a:spcAft>
              <a:buChar char="»"/>
              <a:defRPr sz="10400" kern="1200">
                <a:solidFill>
                  <a:schemeClr val="tx1"/>
                </a:solidFill>
                <a:latin typeface="Arial" panose="020B0604020202020204" pitchFamily="34" charset="0"/>
                <a:ea typeface="ＭＳ Ｐゴシック" panose="020B0600070205080204" pitchFamily="34" charset="-128"/>
                <a:cs typeface="+mn-cs"/>
              </a:defRPr>
            </a:lvl7pPr>
            <a:lvl8pPr marL="11952288" indent="-1174750" algn="l" defTabSz="4703763" rtl="0" eaLnBrk="0" fontAlgn="base" latinLnBrk="0" hangingPunct="0">
              <a:spcBef>
                <a:spcPct val="20000"/>
              </a:spcBef>
              <a:spcAft>
                <a:spcPct val="0"/>
              </a:spcAft>
              <a:buChar char="»"/>
              <a:defRPr sz="10400" kern="1200">
                <a:solidFill>
                  <a:schemeClr val="tx1"/>
                </a:solidFill>
                <a:latin typeface="Arial" panose="020B0604020202020204" pitchFamily="34" charset="0"/>
                <a:ea typeface="ＭＳ Ｐゴシック" panose="020B0600070205080204" pitchFamily="34" charset="-128"/>
                <a:cs typeface="+mn-cs"/>
              </a:defRPr>
            </a:lvl8pPr>
            <a:lvl9pPr marL="12409488" indent="-1174750" algn="l" defTabSz="4703763" rtl="0" eaLnBrk="0" fontAlgn="base" latinLnBrk="0" hangingPunct="0">
              <a:spcBef>
                <a:spcPct val="20000"/>
              </a:spcBef>
              <a:spcAft>
                <a:spcPct val="0"/>
              </a:spcAft>
              <a:buChar char="»"/>
              <a:defRPr sz="10400" kern="1200">
                <a:solidFill>
                  <a:schemeClr val="tx1"/>
                </a:solidFill>
                <a:latin typeface="Arial" panose="020B0604020202020204" pitchFamily="34" charset="0"/>
                <a:ea typeface="ＭＳ Ｐゴシック" panose="020B0600070205080204" pitchFamily="34" charset="-128"/>
                <a:cs typeface="+mn-cs"/>
              </a:defRPr>
            </a:lvl9pPr>
          </a:lstStyle>
          <a:p>
            <a:pPr algn="ctr" eaLnBrk="1" hangingPunct="1">
              <a:lnSpc>
                <a:spcPts val="3000"/>
              </a:lnSpc>
              <a:spcBef>
                <a:spcPts val="1500"/>
              </a:spcBef>
              <a:buNone/>
            </a:pPr>
            <a:r>
              <a:rPr lang="en-CA" sz="2400" dirty="0">
                <a:latin typeface="BC Sans" pitchFamily="2" charset="0"/>
                <a:ea typeface="BC Sans" pitchFamily="2" charset="0"/>
              </a:rPr>
              <a:t>Pan‑system cohort framework - how a shared analytical scaffold enables simultaneous real‑time cohort tracking across prevention, care, and treatment using existing health system data.</a:t>
            </a:r>
            <a:endParaRPr lang="en-US" altLang="en-US" sz="2400" dirty="0">
              <a:latin typeface="BC Sans" pitchFamily="2" charset="0"/>
              <a:ea typeface="BC Sans" pitchFamily="2" charset="0"/>
            </a:endParaRPr>
          </a:p>
        </p:txBody>
      </p:sp>
      <p:pic>
        <p:nvPicPr>
          <p:cNvPr id="3" name="Picture 2">
            <a:extLst>
              <a:ext uri="{FF2B5EF4-FFF2-40B4-BE49-F238E27FC236}">
                <a16:creationId xmlns:a16="http://schemas.microsoft.com/office/drawing/2014/main" id="{C6BBDD8E-A9FC-EB4A-9F1D-4621845C93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072731" cy="5907090"/>
          </a:xfrm>
          <a:prstGeom prst="rect">
            <a:avLst/>
          </a:prstGeom>
        </p:spPr>
      </p:pic>
    </p:spTree>
    <p:extLst>
      <p:ext uri="{BB962C8B-B14F-4D97-AF65-F5344CB8AC3E}">
        <p14:creationId xmlns:p14="http://schemas.microsoft.com/office/powerpoint/2010/main" val="238161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EDD806-BE38-3A4E-9797-DF18CB040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0480" y="0"/>
            <a:ext cx="6031040" cy="6031040"/>
          </a:xfrm>
          <a:prstGeom prst="rect">
            <a:avLst/>
          </a:prstGeom>
        </p:spPr>
      </p:pic>
      <p:sp>
        <p:nvSpPr>
          <p:cNvPr id="3" name="TextBox 20">
            <a:extLst>
              <a:ext uri="{FF2B5EF4-FFF2-40B4-BE49-F238E27FC236}">
                <a16:creationId xmlns:a16="http://schemas.microsoft.com/office/drawing/2014/main" id="{9CB82C5F-8152-4049-AF20-5416B4E35D10}"/>
              </a:ext>
            </a:extLst>
          </p:cNvPr>
          <p:cNvSpPr txBox="1"/>
          <p:nvPr/>
        </p:nvSpPr>
        <p:spPr>
          <a:xfrm>
            <a:off x="2669662" y="6183439"/>
            <a:ext cx="7226192" cy="482440"/>
          </a:xfrm>
          <a:prstGeom prst="rect">
            <a:avLst/>
          </a:prstGeom>
          <a:noFill/>
        </p:spPr>
        <p:txBody>
          <a:bodyPr wrap="square">
            <a:spAutoFit/>
          </a:bodyPr>
          <a:lstStyle>
            <a:defPPr>
              <a:defRPr lang="en-US"/>
            </a:defPPr>
            <a:lvl1pPr algn="l" rtl="0" fontAlgn="base">
              <a:spcBef>
                <a:spcPct val="0"/>
              </a:spcBef>
              <a:spcAft>
                <a:spcPct val="0"/>
              </a:spcAft>
              <a:defRPr sz="30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30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30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30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3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000" kern="1200">
                <a:solidFill>
                  <a:schemeClr val="tx1"/>
                </a:solidFill>
                <a:latin typeface="Arial" panose="020B0604020202020204" pitchFamily="34" charset="0"/>
                <a:ea typeface="ＭＳ Ｐゴシック" panose="020B0600070205080204" pitchFamily="34" charset="-128"/>
                <a:cs typeface="+mn-cs"/>
              </a:defRPr>
            </a:lvl9pPr>
          </a:lstStyle>
          <a:p>
            <a:pPr algn="ctr" eaLnBrk="1" hangingPunct="1">
              <a:lnSpc>
                <a:spcPts val="3000"/>
              </a:lnSpc>
              <a:spcBef>
                <a:spcPts val="1500"/>
              </a:spcBef>
              <a:buNone/>
            </a:pPr>
            <a:r>
              <a:rPr lang="en-CA" altLang="en-US" dirty="0">
                <a:latin typeface="BC Sans" pitchFamily="2" charset="0"/>
                <a:ea typeface="BC Sans" pitchFamily="2" charset="0"/>
              </a:rPr>
              <a:t>Learning health system feedback loop </a:t>
            </a:r>
            <a:endParaRPr lang="en-US" altLang="en-US" dirty="0">
              <a:latin typeface="BC Sans" pitchFamily="2" charset="0"/>
              <a:ea typeface="BC Sans" pitchFamily="2" charset="0"/>
            </a:endParaRPr>
          </a:p>
        </p:txBody>
      </p:sp>
    </p:spTree>
    <p:extLst>
      <p:ext uri="{BB962C8B-B14F-4D97-AF65-F5344CB8AC3E}">
        <p14:creationId xmlns:p14="http://schemas.microsoft.com/office/powerpoint/2010/main" val="1079154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Personal Content\BC-HTC\Project Management\Branding\BC-HTC Graphic\Version 2018\BCHTC databases cohort applications April 24 2018 no dates.png">
            <a:extLst>
              <a:ext uri="{FF2B5EF4-FFF2-40B4-BE49-F238E27FC236}">
                <a16:creationId xmlns:a16="http://schemas.microsoft.com/office/drawing/2014/main" id="{E7BA50DB-1E83-8D9E-7C54-693438006E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742" y="325075"/>
            <a:ext cx="7551324" cy="55233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skeleton in a room&#10;&#10;AI-generated content may be incorrect.">
            <a:extLst>
              <a:ext uri="{FF2B5EF4-FFF2-40B4-BE49-F238E27FC236}">
                <a16:creationId xmlns:a16="http://schemas.microsoft.com/office/drawing/2014/main" id="{CB65DFF5-4C03-7409-C027-227C9709DDB0}"/>
              </a:ext>
            </a:extLst>
          </p:cNvPr>
          <p:cNvPicPr>
            <a:picLocks noChangeAspect="1"/>
          </p:cNvPicPr>
          <p:nvPr/>
        </p:nvPicPr>
        <p:blipFill>
          <a:blip r:embed="rId3"/>
          <a:srcRect l="47306" t="36767" r="16600" b="31515"/>
          <a:stretch/>
        </p:blipFill>
        <p:spPr>
          <a:xfrm>
            <a:off x="8451669" y="336866"/>
            <a:ext cx="2207622" cy="2586542"/>
          </a:xfrm>
          <a:prstGeom prst="rect">
            <a:avLst/>
          </a:prstGeom>
        </p:spPr>
      </p:pic>
      <p:sp>
        <p:nvSpPr>
          <p:cNvPr id="8" name="TextBox 7">
            <a:extLst>
              <a:ext uri="{FF2B5EF4-FFF2-40B4-BE49-F238E27FC236}">
                <a16:creationId xmlns:a16="http://schemas.microsoft.com/office/drawing/2014/main" id="{07C8475A-695D-9821-AFF9-64A32F3ED31D}"/>
              </a:ext>
            </a:extLst>
          </p:cNvPr>
          <p:cNvSpPr txBox="1"/>
          <p:nvPr/>
        </p:nvSpPr>
        <p:spPr>
          <a:xfrm>
            <a:off x="7907104" y="3119535"/>
            <a:ext cx="3666587"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one-off data cuts</a:t>
            </a:r>
          </a:p>
          <a:p>
            <a:pPr marL="285750" indent="-285750">
              <a:buFont typeface="Arial" panose="020B0604020202020204" pitchFamily="34" charset="0"/>
              <a:buChar char="•"/>
            </a:pPr>
            <a:r>
              <a:rPr lang="en-US" sz="2400" dirty="0"/>
              <a:t>research vs evaluation</a:t>
            </a:r>
          </a:p>
          <a:p>
            <a:pPr marL="285750" indent="-285750">
              <a:buFont typeface="Arial" panose="020B0604020202020204" pitchFamily="34" charset="0"/>
              <a:buChar char="•"/>
            </a:pPr>
            <a:r>
              <a:rPr lang="en-US" sz="2400" dirty="0"/>
              <a:t>academically successful</a:t>
            </a:r>
          </a:p>
          <a:p>
            <a:pPr marL="285750" indent="-285750">
              <a:buFont typeface="Arial" panose="020B0604020202020204" pitchFamily="34" charset="0"/>
              <a:buChar char="•"/>
            </a:pPr>
            <a:r>
              <a:rPr lang="en-US" sz="2400" dirty="0"/>
              <a:t>informed policy</a:t>
            </a:r>
          </a:p>
          <a:p>
            <a:pPr marL="742950" lvl="1" indent="-285750">
              <a:buFont typeface="Arial" panose="020B0604020202020204" pitchFamily="34" charset="0"/>
              <a:buChar char="•"/>
            </a:pPr>
            <a:r>
              <a:rPr lang="en-US" sz="2400" dirty="0"/>
              <a:t>Naveed Janjua</a:t>
            </a:r>
          </a:p>
          <a:p>
            <a:pPr marL="285750" indent="-285750">
              <a:buFont typeface="Arial" panose="020B0604020202020204" pitchFamily="34" charset="0"/>
              <a:buChar char="•"/>
            </a:pPr>
            <a:r>
              <a:rPr lang="en-US" sz="2400" dirty="0"/>
              <a:t>public awareness limited</a:t>
            </a:r>
          </a:p>
        </p:txBody>
      </p:sp>
      <p:sp>
        <p:nvSpPr>
          <p:cNvPr id="9" name="TextBox 8">
            <a:extLst>
              <a:ext uri="{FF2B5EF4-FFF2-40B4-BE49-F238E27FC236}">
                <a16:creationId xmlns:a16="http://schemas.microsoft.com/office/drawing/2014/main" id="{C51875EA-3E68-1705-FC7E-3F76FAFB25D3}"/>
              </a:ext>
            </a:extLst>
          </p:cNvPr>
          <p:cNvSpPr txBox="1"/>
          <p:nvPr/>
        </p:nvSpPr>
        <p:spPr>
          <a:xfrm>
            <a:off x="3168870" y="4797013"/>
            <a:ext cx="1925527" cy="420564"/>
          </a:xfrm>
          <a:prstGeom prst="rect">
            <a:avLst/>
          </a:prstGeom>
          <a:noFill/>
        </p:spPr>
        <p:txBody>
          <a:bodyPr wrap="none" rtlCol="0">
            <a:spAutoFit/>
          </a:bodyPr>
          <a:lstStyle/>
          <a:p>
            <a:r>
              <a:rPr lang="en-US" sz="2133" dirty="0"/>
              <a:t>~1.7 M people</a:t>
            </a:r>
            <a:endParaRPr lang="en-CA" sz="2133" dirty="0"/>
          </a:p>
        </p:txBody>
      </p:sp>
      <p:sp>
        <p:nvSpPr>
          <p:cNvPr id="10" name="TextBox 9">
            <a:extLst>
              <a:ext uri="{FF2B5EF4-FFF2-40B4-BE49-F238E27FC236}">
                <a16:creationId xmlns:a16="http://schemas.microsoft.com/office/drawing/2014/main" id="{FC1D4CF7-03B8-3CCA-9D81-51F3089E8964}"/>
              </a:ext>
            </a:extLst>
          </p:cNvPr>
          <p:cNvSpPr txBox="1"/>
          <p:nvPr/>
        </p:nvSpPr>
        <p:spPr>
          <a:xfrm>
            <a:off x="2869039" y="5217577"/>
            <a:ext cx="2592376" cy="420564"/>
          </a:xfrm>
          <a:prstGeom prst="rect">
            <a:avLst/>
          </a:prstGeom>
          <a:noFill/>
        </p:spPr>
        <p:txBody>
          <a:bodyPr wrap="none" rtlCol="0">
            <a:spAutoFit/>
          </a:bodyPr>
          <a:lstStyle/>
          <a:p>
            <a:r>
              <a:rPr lang="en-US" sz="2133" dirty="0"/>
              <a:t>~72k </a:t>
            </a:r>
            <a:r>
              <a:rPr lang="en-US" sz="2133" dirty="0" err="1"/>
              <a:t>HepC</a:t>
            </a:r>
            <a:r>
              <a:rPr lang="en-US" sz="2133" dirty="0"/>
              <a:t> infected</a:t>
            </a:r>
            <a:endParaRPr lang="en-CA" sz="2133" dirty="0"/>
          </a:p>
        </p:txBody>
      </p:sp>
    </p:spTree>
    <p:extLst>
      <p:ext uri="{BB962C8B-B14F-4D97-AF65-F5344CB8AC3E}">
        <p14:creationId xmlns:p14="http://schemas.microsoft.com/office/powerpoint/2010/main" val="2822920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C COVID-19 Modelling Group">
            <a:extLst>
              <a:ext uri="{FF2B5EF4-FFF2-40B4-BE49-F238E27FC236}">
                <a16:creationId xmlns:a16="http://schemas.microsoft.com/office/drawing/2014/main" id="{64377712-EF54-1B9F-312B-1857C796FD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875" y="958735"/>
            <a:ext cx="1213154" cy="12185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6AA29C8-5500-2BC0-4F65-D3B4808A496A}"/>
              </a:ext>
            </a:extLst>
          </p:cNvPr>
          <p:cNvSpPr txBox="1"/>
          <p:nvPr/>
        </p:nvSpPr>
        <p:spPr>
          <a:xfrm>
            <a:off x="1706786" y="422603"/>
            <a:ext cx="4526048" cy="954107"/>
          </a:xfrm>
          <a:prstGeom prst="rect">
            <a:avLst/>
          </a:prstGeom>
          <a:noFill/>
        </p:spPr>
        <p:txBody>
          <a:bodyPr wrap="square" rtlCol="0">
            <a:spAutoFit/>
          </a:bodyPr>
          <a:lstStyle/>
          <a:p>
            <a:r>
              <a:rPr lang="en-US" sz="2800" dirty="0"/>
              <a:t>MoH/PHSA: cloud-based </a:t>
            </a:r>
            <a:r>
              <a:rPr lang="en-US" sz="2800" i="1" dirty="0"/>
              <a:t>RT</a:t>
            </a:r>
            <a:r>
              <a:rPr lang="en-US" sz="2800" dirty="0"/>
              <a:t> integrated data → PANDA</a:t>
            </a:r>
          </a:p>
        </p:txBody>
      </p:sp>
      <p:sp>
        <p:nvSpPr>
          <p:cNvPr id="3" name="TextBox 2">
            <a:extLst>
              <a:ext uri="{FF2B5EF4-FFF2-40B4-BE49-F238E27FC236}">
                <a16:creationId xmlns:a16="http://schemas.microsoft.com/office/drawing/2014/main" id="{3FC8EEFD-E5CC-CA3A-E1E2-4DDAC294EDC3}"/>
              </a:ext>
            </a:extLst>
          </p:cNvPr>
          <p:cNvSpPr txBox="1"/>
          <p:nvPr/>
        </p:nvSpPr>
        <p:spPr>
          <a:xfrm>
            <a:off x="1705074" y="1568020"/>
            <a:ext cx="5345176" cy="2246769"/>
          </a:xfrm>
          <a:prstGeom prst="rect">
            <a:avLst/>
          </a:prstGeom>
          <a:noFill/>
        </p:spPr>
        <p:txBody>
          <a:bodyPr wrap="square" rtlCol="0">
            <a:spAutoFit/>
          </a:bodyPr>
          <a:lstStyle/>
          <a:p>
            <a:r>
              <a:rPr lang="en-US" sz="2800" dirty="0"/>
              <a:t>BCCDC: </a:t>
            </a:r>
            <a:r>
              <a:rPr lang="en-US" sz="2800" i="1" dirty="0"/>
              <a:t>RT </a:t>
            </a:r>
            <a:r>
              <a:rPr lang="en-US" sz="2800" dirty="0"/>
              <a:t>COVID testing results (neg/pos), genomic variants, vaccine status, </a:t>
            </a:r>
            <a:r>
              <a:rPr lang="en-US" sz="2800" dirty="0" err="1"/>
              <a:t>hosp</a:t>
            </a:r>
            <a:r>
              <a:rPr lang="en-US" sz="2800" dirty="0"/>
              <a:t>/ICU - wastewater → makeshift (PLOVER)</a:t>
            </a:r>
          </a:p>
        </p:txBody>
      </p:sp>
      <p:sp>
        <p:nvSpPr>
          <p:cNvPr id="4" name="TextBox 3">
            <a:extLst>
              <a:ext uri="{FF2B5EF4-FFF2-40B4-BE49-F238E27FC236}">
                <a16:creationId xmlns:a16="http://schemas.microsoft.com/office/drawing/2014/main" id="{78F0DA26-7523-0D95-4CC8-5543EEAEAD1C}"/>
              </a:ext>
            </a:extLst>
          </p:cNvPr>
          <p:cNvSpPr txBox="1"/>
          <p:nvPr/>
        </p:nvSpPr>
        <p:spPr>
          <a:xfrm>
            <a:off x="7584749" y="422603"/>
            <a:ext cx="4107766" cy="3108543"/>
          </a:xfrm>
          <a:prstGeom prst="rect">
            <a:avLst/>
          </a:prstGeom>
          <a:noFill/>
        </p:spPr>
        <p:txBody>
          <a:bodyPr wrap="square" rtlCol="0">
            <a:spAutoFit/>
          </a:bodyPr>
          <a:lstStyle/>
          <a:p>
            <a:r>
              <a:rPr lang="en-US" sz="2800" b="1" dirty="0"/>
              <a:t>Enablers</a:t>
            </a:r>
            <a:r>
              <a:rPr lang="en-US" sz="2800" dirty="0"/>
              <a:t>:</a:t>
            </a:r>
          </a:p>
          <a:p>
            <a:pPr marL="285750" indent="-285750">
              <a:buFont typeface="Arial" panose="020B0604020202020204" pitchFamily="34" charset="0"/>
              <a:buChar char="•"/>
            </a:pPr>
            <a:r>
              <a:rPr lang="en-US" sz="2800" dirty="0"/>
              <a:t>Crisis</a:t>
            </a:r>
          </a:p>
          <a:p>
            <a:pPr marL="285750" indent="-285750">
              <a:buFont typeface="Arial" panose="020B0604020202020204" pitchFamily="34" charset="0"/>
              <a:buChar char="•"/>
            </a:pPr>
            <a:r>
              <a:rPr lang="en-US" sz="2800" dirty="0"/>
              <a:t>$</a:t>
            </a:r>
          </a:p>
          <a:p>
            <a:pPr marL="285750" indent="-285750">
              <a:buFont typeface="Arial" panose="020B0604020202020204" pitchFamily="34" charset="0"/>
              <a:buChar char="•"/>
            </a:pPr>
            <a:r>
              <a:rPr lang="en-US" sz="2800" dirty="0"/>
              <a:t>Existing resource reallocation </a:t>
            </a:r>
          </a:p>
          <a:p>
            <a:pPr marL="285750" indent="-285750">
              <a:buFont typeface="Arial" panose="020B0604020202020204" pitchFamily="34" charset="0"/>
              <a:buChar char="•"/>
            </a:pPr>
            <a:r>
              <a:rPr lang="en-US" sz="2800" dirty="0"/>
              <a:t>PH mandate/PHO orders</a:t>
            </a:r>
          </a:p>
          <a:p>
            <a:pPr marL="285750" indent="-285750">
              <a:buFont typeface="Arial" panose="020B0604020202020204" pitchFamily="34" charset="0"/>
              <a:buChar char="•"/>
            </a:pPr>
            <a:r>
              <a:rPr lang="en-US" sz="2800" b="1" i="1" dirty="0"/>
              <a:t>Analytical data scaffold</a:t>
            </a:r>
          </a:p>
        </p:txBody>
      </p:sp>
      <p:pic>
        <p:nvPicPr>
          <p:cNvPr id="5" name="Picture 7" descr="Scaffolding image">
            <a:extLst>
              <a:ext uri="{FF2B5EF4-FFF2-40B4-BE49-F238E27FC236}">
                <a16:creationId xmlns:a16="http://schemas.microsoft.com/office/drawing/2014/main" id="{4C183612-C479-62B2-D819-BA9879C2B159}"/>
              </a:ext>
            </a:extLst>
          </p:cNvPr>
          <p:cNvPicPr>
            <a:picLocks noChangeAspect="1" noChangeArrowheads="1"/>
          </p:cNvPicPr>
          <p:nvPr/>
        </p:nvPicPr>
        <p:blipFill>
          <a:blip r:embed="rId3"/>
          <a:srcRect/>
          <a:stretch>
            <a:fillRect/>
          </a:stretch>
        </p:blipFill>
        <p:spPr bwMode="auto">
          <a:xfrm>
            <a:off x="7739270" y="4539788"/>
            <a:ext cx="3035986" cy="1895609"/>
          </a:xfrm>
          <a:prstGeom prst="rect">
            <a:avLst/>
          </a:prstGeom>
          <a:noFill/>
        </p:spPr>
      </p:pic>
      <p:sp>
        <p:nvSpPr>
          <p:cNvPr id="6" name="TextBox 5">
            <a:extLst>
              <a:ext uri="{FF2B5EF4-FFF2-40B4-BE49-F238E27FC236}">
                <a16:creationId xmlns:a16="http://schemas.microsoft.com/office/drawing/2014/main" id="{E0B22F18-32FC-E119-6910-8B36495140AE}"/>
              </a:ext>
            </a:extLst>
          </p:cNvPr>
          <p:cNvSpPr txBox="1"/>
          <p:nvPr/>
        </p:nvSpPr>
        <p:spPr>
          <a:xfrm>
            <a:off x="1705074" y="4006099"/>
            <a:ext cx="5299708" cy="2246769"/>
          </a:xfrm>
          <a:prstGeom prst="rect">
            <a:avLst/>
          </a:prstGeom>
          <a:noFill/>
        </p:spPr>
        <p:txBody>
          <a:bodyPr wrap="square" rtlCol="0">
            <a:spAutoFit/>
          </a:bodyPr>
          <a:lstStyle/>
          <a:p>
            <a:r>
              <a:rPr lang="en-US" sz="2800" b="1" i="1" dirty="0"/>
              <a:t>RT</a:t>
            </a:r>
            <a:r>
              <a:rPr lang="en-US" sz="2800" b="1" dirty="0"/>
              <a:t> info informed PH policy</a:t>
            </a:r>
            <a:endParaRPr lang="en-US" sz="2800" dirty="0"/>
          </a:p>
          <a:p>
            <a:pPr marL="285750" indent="-285750">
              <a:buFont typeface="Arial" panose="020B0604020202020204" pitchFamily="34" charset="0"/>
              <a:buChar char="•"/>
            </a:pPr>
            <a:r>
              <a:rPr lang="en-US" sz="2800" dirty="0"/>
              <a:t>Early vaccine efficacy/safety, delayed dosing, variant efficacy</a:t>
            </a:r>
          </a:p>
          <a:p>
            <a:pPr marL="285750" indent="-285750">
              <a:buFont typeface="Arial" panose="020B0604020202020204" pitchFamily="34" charset="0"/>
              <a:buChar char="•"/>
            </a:pPr>
            <a:r>
              <a:rPr lang="en-US" sz="2800" dirty="0"/>
              <a:t>Calibrate health measures to maintain system capacity</a:t>
            </a:r>
          </a:p>
        </p:txBody>
      </p:sp>
    </p:spTree>
    <p:extLst>
      <p:ext uri="{BB962C8B-B14F-4D97-AF65-F5344CB8AC3E}">
        <p14:creationId xmlns:p14="http://schemas.microsoft.com/office/powerpoint/2010/main" val="474844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5B67C-D6BC-6D29-E447-5EAA3E6520E8}"/>
              </a:ext>
            </a:extLst>
          </p:cNvPr>
          <p:cNvSpPr>
            <a:spLocks noGrp="1"/>
          </p:cNvSpPr>
          <p:nvPr>
            <p:ph type="title"/>
          </p:nvPr>
        </p:nvSpPr>
        <p:spPr>
          <a:xfrm>
            <a:off x="838200" y="0"/>
            <a:ext cx="10515600" cy="1107831"/>
          </a:xfrm>
        </p:spPr>
        <p:txBody>
          <a:bodyPr>
            <a:normAutofit/>
          </a:bodyPr>
          <a:lstStyle/>
          <a:p>
            <a:pPr algn="ctr"/>
            <a:r>
              <a:rPr lang="en-US" dirty="0"/>
              <a:t>Real-time data for health policy</a:t>
            </a:r>
          </a:p>
        </p:txBody>
      </p:sp>
      <p:sp>
        <p:nvSpPr>
          <p:cNvPr id="3" name="Content Placeholder 2">
            <a:extLst>
              <a:ext uri="{FF2B5EF4-FFF2-40B4-BE49-F238E27FC236}">
                <a16:creationId xmlns:a16="http://schemas.microsoft.com/office/drawing/2014/main" id="{99C9C0A9-7FD7-2F64-5430-038E45D4815A}"/>
              </a:ext>
            </a:extLst>
          </p:cNvPr>
          <p:cNvSpPr>
            <a:spLocks noGrp="1"/>
          </p:cNvSpPr>
          <p:nvPr>
            <p:ph idx="1"/>
          </p:nvPr>
        </p:nvSpPr>
        <p:spPr>
          <a:xfrm>
            <a:off x="627185" y="949569"/>
            <a:ext cx="10937630" cy="5433646"/>
          </a:xfrm>
        </p:spPr>
        <p:txBody>
          <a:bodyPr>
            <a:normAutofit/>
          </a:bodyPr>
          <a:lstStyle/>
          <a:p>
            <a:r>
              <a:rPr lang="en-US" sz="3200" dirty="0"/>
              <a:t>Population cohorts are ubiquitously used to assess outcomes/costs</a:t>
            </a:r>
          </a:p>
          <a:p>
            <a:pPr lvl="1"/>
            <a:r>
              <a:rPr lang="en-CA" sz="3200" dirty="0"/>
              <a:t>Cohort = people who share a common characteristic</a:t>
            </a:r>
          </a:p>
          <a:p>
            <a:pPr lvl="1"/>
            <a:r>
              <a:rPr lang="en-CA" sz="3200" dirty="0"/>
              <a:t>Currently cohorts are created as one-off processes</a:t>
            </a:r>
          </a:p>
          <a:p>
            <a:pPr lvl="2"/>
            <a:r>
              <a:rPr lang="en-US" sz="3200" dirty="0" err="1"/>
              <a:t>Labour</a:t>
            </a:r>
            <a:r>
              <a:rPr lang="en-US" sz="3200" dirty="0"/>
              <a:t>, data/approval intensive, not real-time (RT)</a:t>
            </a:r>
          </a:p>
          <a:p>
            <a:r>
              <a:rPr lang="en-US" sz="3200" dirty="0"/>
              <a:t>Most IT resources focus on acute care transactional systems and are poorly interoperable</a:t>
            </a:r>
          </a:p>
          <a:p>
            <a:r>
              <a:rPr lang="en-US" sz="3200" dirty="0"/>
              <a:t>Analytical systems designed to enable data driven HS planning, implementation, evaluation research are an </a:t>
            </a:r>
            <a:r>
              <a:rPr lang="en-US" sz="3200" b="1" i="1" dirty="0"/>
              <a:t>afterthought</a:t>
            </a:r>
          </a:p>
          <a:p>
            <a:pPr lvl="2"/>
            <a:endParaRPr lang="en-US" sz="3200" dirty="0"/>
          </a:p>
          <a:p>
            <a:pPr lvl="1"/>
            <a:endParaRPr lang="en-US" sz="3200" dirty="0"/>
          </a:p>
        </p:txBody>
      </p:sp>
    </p:spTree>
    <p:extLst>
      <p:ext uri="{BB962C8B-B14F-4D97-AF65-F5344CB8AC3E}">
        <p14:creationId xmlns:p14="http://schemas.microsoft.com/office/powerpoint/2010/main" val="2468609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93200231-7279-3F45-E150-0C933ABB8477}"/>
              </a:ext>
            </a:extLst>
          </p:cNvPr>
          <p:cNvSpPr txBox="1">
            <a:spLocks/>
          </p:cNvSpPr>
          <p:nvPr/>
        </p:nvSpPr>
        <p:spPr>
          <a:xfrm>
            <a:off x="477299" y="448085"/>
            <a:ext cx="8905240" cy="6236230"/>
          </a:xfrm>
          <a:prstGeom prst="rect">
            <a:avLst/>
          </a:prstGeom>
        </p:spPr>
        <p:txBody>
          <a:bodyPr>
            <a:noAutofit/>
          </a:bodyPr>
          <a:lstStyle>
            <a:lvl1pPr marL="342900" indent="-342900" algn="l" defTabSz="457200" rtl="0" eaLnBrk="1" fontAlgn="base" hangingPunct="1">
              <a:spcBef>
                <a:spcPct val="20000"/>
              </a:spcBef>
              <a:spcAft>
                <a:spcPct val="0"/>
              </a:spcAft>
              <a:buFont typeface="Arial" panose="020B0604020202020204" pitchFamily="34" charset="0"/>
              <a:defRPr sz="3200" kern="1200">
                <a:solidFill>
                  <a:schemeClr val="tx1"/>
                </a:solidFill>
                <a:latin typeface="Arial"/>
                <a:ea typeface="ＭＳ Ｐゴシック" panose="020B0600070205080204" pitchFamily="34" charset="-128"/>
                <a:cs typeface="Arial"/>
              </a:defRPr>
            </a:lvl1pPr>
            <a:lvl2pPr marL="742950" indent="-285750" algn="l" defTabSz="457200" rtl="0" eaLnBrk="1" fontAlgn="base" hangingPunct="1">
              <a:spcBef>
                <a:spcPct val="20000"/>
              </a:spcBef>
              <a:spcAft>
                <a:spcPct val="0"/>
              </a:spcAft>
              <a:buSzPct val="105000"/>
              <a:buFont typeface="Arial" panose="020B0604020202020204" pitchFamily="34" charset="0"/>
              <a:buChar char="•"/>
              <a:defRPr sz="2800" kern="1200">
                <a:solidFill>
                  <a:schemeClr val="tx1"/>
                </a:solidFill>
                <a:latin typeface="Arial"/>
                <a:ea typeface="ＭＳ Ｐゴシック" panose="020B0600070205080204" pitchFamily="34" charset="-128"/>
                <a:cs typeface="Arial"/>
              </a:defRPr>
            </a:lvl2pPr>
            <a:lvl3pPr marL="1143000" indent="-228600" algn="l" defTabSz="457200" rtl="0" eaLnBrk="1" fontAlgn="base" hangingPunct="1">
              <a:spcBef>
                <a:spcPct val="20000"/>
              </a:spcBef>
              <a:spcAft>
                <a:spcPct val="0"/>
              </a:spcAft>
              <a:buSzPct val="75000"/>
              <a:buFont typeface="Courier New" panose="02070309020205020404" pitchFamily="49" charset="0"/>
              <a:buChar char="o"/>
              <a:defRPr sz="2400" kern="1200">
                <a:solidFill>
                  <a:schemeClr val="tx1"/>
                </a:solidFill>
                <a:latin typeface="Arial"/>
                <a:ea typeface="ＭＳ Ｐゴシック" panose="020B0600070205080204" pitchFamily="34" charset="-128"/>
                <a:cs typeface="Arial"/>
              </a:defRPr>
            </a:lvl3pPr>
            <a:lvl4pPr marL="1600200" indent="-228600" algn="l" defTabSz="457200" rtl="0" eaLnBrk="1" fontAlgn="base" hangingPunct="1">
              <a:spcBef>
                <a:spcPct val="20000"/>
              </a:spcBef>
              <a:spcAft>
                <a:spcPct val="0"/>
              </a:spcAft>
              <a:buSzPct val="81000"/>
              <a:buFont typeface="Courier New" panose="02070309020205020404" pitchFamily="49" charset="0"/>
              <a:buChar char="o"/>
              <a:defRPr sz="2000" kern="1200">
                <a:solidFill>
                  <a:schemeClr val="tx1"/>
                </a:solidFill>
                <a:latin typeface="Arial"/>
                <a:ea typeface="ＭＳ Ｐゴシック" panose="020B0600070205080204" pitchFamily="34" charset="-128"/>
                <a:cs typeface="Arial"/>
              </a:defRPr>
            </a:lvl4pPr>
            <a:lvl5pPr marL="2057400" indent="-228600" algn="l" defTabSz="457200" rtl="0" eaLnBrk="1" fontAlgn="base" hangingPunct="1">
              <a:spcBef>
                <a:spcPct val="20000"/>
              </a:spcBef>
              <a:spcAft>
                <a:spcPct val="0"/>
              </a:spcAft>
              <a:buSzPct val="62000"/>
              <a:buFont typeface="Wingdings" pitchFamily="2" charset="2"/>
              <a:buChar char=""/>
              <a:defRPr kern="1200">
                <a:solidFill>
                  <a:schemeClr val="tx1"/>
                </a:solidFill>
                <a:latin typeface="Arial"/>
                <a:ea typeface="ＭＳ Ｐゴシック" panose="020B0600070205080204" pitchFamily="34" charset="-128"/>
                <a:cs typeface="Arial"/>
              </a:defRPr>
            </a:lvl5pPr>
            <a:lvl6pPr marL="2514600" indent="-228600" algn="l" defTabSz="457200" rtl="0" eaLnBrk="1" latinLnBrk="0" hangingPunct="1">
              <a:spcBef>
                <a:spcPct val="20000"/>
              </a:spcBef>
              <a:buFont typeface="Wingdings" charset="2"/>
              <a:buChar char="§"/>
              <a:defRPr sz="1400" kern="1200">
                <a:solidFill>
                  <a:schemeClr val="tx1"/>
                </a:solidFill>
                <a:latin typeface="Arial"/>
                <a:ea typeface="+mn-ea"/>
                <a:cs typeface="Arial"/>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dirty="0">
                <a:latin typeface="+mn-lt"/>
              </a:rPr>
              <a:t>RT lab test results, genomic variants, vaccine status, hospitalization, and ICU data </a:t>
            </a:r>
            <a:r>
              <a:rPr lang="en-CA" dirty="0">
                <a:latin typeface="+mn-lt"/>
              </a:rPr>
              <a:t>helped inform COVID public health</a:t>
            </a:r>
            <a:r>
              <a:rPr lang="en-US" dirty="0">
                <a:latin typeface="+mn-lt"/>
              </a:rPr>
              <a:t> policy</a:t>
            </a:r>
          </a:p>
          <a:p>
            <a:pPr lvl="1"/>
            <a:r>
              <a:rPr lang="en-US" sz="3200" dirty="0">
                <a:latin typeface="+mn-lt"/>
              </a:rPr>
              <a:t>Involved a patchwork of MoH, PHSA’s PANDA, BCCDC data systems</a:t>
            </a:r>
          </a:p>
          <a:p>
            <a:pPr>
              <a:buFont typeface="Arial" panose="020B0604020202020204" pitchFamily="34" charset="0"/>
              <a:buChar char="•"/>
            </a:pPr>
            <a:r>
              <a:rPr lang="en-US" dirty="0">
                <a:latin typeface="+mn-lt"/>
              </a:rPr>
              <a:t>Illustrated the need for </a:t>
            </a:r>
            <a:r>
              <a:rPr lang="en-US" b="1" dirty="0">
                <a:latin typeface="+mn-lt"/>
              </a:rPr>
              <a:t>a</a:t>
            </a:r>
            <a:r>
              <a:rPr lang="en-US" dirty="0">
                <a:latin typeface="+mn-lt"/>
              </a:rPr>
              <a:t> </a:t>
            </a:r>
            <a:r>
              <a:rPr lang="en-US" b="1" dirty="0">
                <a:latin typeface="+mn-lt"/>
              </a:rPr>
              <a:t>shared</a:t>
            </a:r>
            <a:r>
              <a:rPr lang="en-US" dirty="0">
                <a:latin typeface="+mn-lt"/>
              </a:rPr>
              <a:t> </a:t>
            </a:r>
            <a:r>
              <a:rPr lang="en-US" b="1" dirty="0">
                <a:latin typeface="+mn-lt"/>
              </a:rPr>
              <a:t>‘analytical data scaffold’ </a:t>
            </a:r>
            <a:r>
              <a:rPr lang="en-US" dirty="0">
                <a:latin typeface="+mn-lt"/>
              </a:rPr>
              <a:t>to tap into evolving data systems to assess multiple cohort outcomes simultaneously</a:t>
            </a:r>
          </a:p>
          <a:p>
            <a:pPr lvl="1"/>
            <a:r>
              <a:rPr lang="en-US" sz="3200" dirty="0">
                <a:latin typeface="+mn-lt"/>
              </a:rPr>
              <a:t>Otherwise, ‘one-off’ data systems are created to track each cohort, which is inefficient</a:t>
            </a:r>
          </a:p>
          <a:p>
            <a:pPr>
              <a:buFont typeface="Arial" panose="020B0604020202020204" pitchFamily="34" charset="0"/>
              <a:buChar char="•"/>
            </a:pPr>
            <a:endParaRPr lang="en-US" dirty="0">
              <a:latin typeface="+mn-lt"/>
            </a:endParaRPr>
          </a:p>
        </p:txBody>
      </p:sp>
      <p:pic>
        <p:nvPicPr>
          <p:cNvPr id="11" name="Picture 6" descr="Interface - Free interface icons">
            <a:extLst>
              <a:ext uri="{FF2B5EF4-FFF2-40B4-BE49-F238E27FC236}">
                <a16:creationId xmlns:a16="http://schemas.microsoft.com/office/drawing/2014/main" id="{E8661E5A-3392-D393-28B5-81BE449F312A}"/>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408260" y="5580806"/>
            <a:ext cx="758952" cy="7589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Scaffolding image">
            <a:extLst>
              <a:ext uri="{FF2B5EF4-FFF2-40B4-BE49-F238E27FC236}">
                <a16:creationId xmlns:a16="http://schemas.microsoft.com/office/drawing/2014/main" id="{6767B47B-710B-54FF-5BB5-A52F37465F48}"/>
              </a:ext>
            </a:extLst>
          </p:cNvPr>
          <p:cNvPicPr>
            <a:picLocks noChangeAspect="1" noChangeArrowheads="1"/>
          </p:cNvPicPr>
          <p:nvPr/>
        </p:nvPicPr>
        <p:blipFill>
          <a:blip r:embed="rId3"/>
          <a:srcRect/>
          <a:stretch>
            <a:fillRect/>
          </a:stretch>
        </p:blipFill>
        <p:spPr bwMode="auto">
          <a:xfrm>
            <a:off x="9641603" y="2493442"/>
            <a:ext cx="2550397" cy="2145516"/>
          </a:xfrm>
          <a:prstGeom prst="rect">
            <a:avLst/>
          </a:prstGeom>
          <a:noFill/>
        </p:spPr>
      </p:pic>
    </p:spTree>
    <p:extLst>
      <p:ext uri="{BB962C8B-B14F-4D97-AF65-F5344CB8AC3E}">
        <p14:creationId xmlns:p14="http://schemas.microsoft.com/office/powerpoint/2010/main" val="3253616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63A11-F1D9-37D5-1A9C-42FE9155D14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EFF51B-11AF-F12E-E3FD-EFC944EBD5B1}"/>
              </a:ext>
            </a:extLst>
          </p:cNvPr>
          <p:cNvSpPr>
            <a:spLocks noGrp="1"/>
          </p:cNvSpPr>
          <p:nvPr>
            <p:ph idx="1"/>
          </p:nvPr>
        </p:nvSpPr>
        <p:spPr>
          <a:xfrm>
            <a:off x="627185" y="397565"/>
            <a:ext cx="10937630" cy="6038862"/>
          </a:xfrm>
        </p:spPr>
        <p:txBody>
          <a:bodyPr>
            <a:noAutofit/>
          </a:bodyPr>
          <a:lstStyle/>
          <a:p>
            <a:r>
              <a:rPr lang="en-US" sz="3600" dirty="0"/>
              <a:t>Federal COVID funding </a:t>
            </a:r>
            <a:r>
              <a:rPr lang="en-CA" sz="3600" dirty="0"/>
              <a:t>was received to </a:t>
            </a:r>
            <a:r>
              <a:rPr lang="en-US" sz="3600" dirty="0"/>
              <a:t>automate RT data integration</a:t>
            </a:r>
            <a:r>
              <a:rPr lang="en-CA" sz="3600" dirty="0"/>
              <a:t> for </a:t>
            </a:r>
            <a:r>
              <a:rPr lang="en-US" sz="3600" dirty="0"/>
              <a:t>respiratory viruses, wastewater, and syphilis/HIV/</a:t>
            </a:r>
            <a:r>
              <a:rPr lang="en-US" sz="3600" dirty="0" err="1"/>
              <a:t>HepC</a:t>
            </a:r>
            <a:endParaRPr lang="en-US" sz="3600" dirty="0"/>
          </a:p>
          <a:p>
            <a:r>
              <a:rPr lang="en-US" sz="3200" dirty="0"/>
              <a:t>UBC/BCCDC discussions about </a:t>
            </a:r>
            <a:r>
              <a:rPr lang="en-CA" sz="3200" dirty="0"/>
              <a:t>using</a:t>
            </a:r>
            <a:r>
              <a:rPr lang="en-US" sz="3200" dirty="0"/>
              <a:t> </a:t>
            </a:r>
            <a:r>
              <a:rPr lang="en-US" sz="3200" b="1" dirty="0"/>
              <a:t>shared RT </a:t>
            </a:r>
            <a:r>
              <a:rPr lang="en-US" sz="3200" dirty="0"/>
              <a:t>lab/admin data to track multiple cohorts simultaneously</a:t>
            </a:r>
          </a:p>
          <a:p>
            <a:r>
              <a:rPr lang="en-CA" sz="3200" dirty="0"/>
              <a:t>The term “</a:t>
            </a:r>
            <a:r>
              <a:rPr lang="en-CA" sz="3200" b="1" dirty="0"/>
              <a:t>Pan-system cohorts” </a:t>
            </a:r>
            <a:r>
              <a:rPr lang="en-CA" sz="3200" dirty="0"/>
              <a:t>was the coined – where a shared analytical data scaffold is used to track multiple cohorts simultaneously</a:t>
            </a:r>
          </a:p>
          <a:p>
            <a:pPr lvl="1"/>
            <a:r>
              <a:rPr lang="en-US" sz="3200" dirty="0"/>
              <a:t>Data gaps could then be filled by collecting &amp; linking minimum </a:t>
            </a:r>
            <a:r>
              <a:rPr lang="en-US" sz="3200" b="1" dirty="0"/>
              <a:t>Purpose Specific Data (PSD)</a:t>
            </a:r>
          </a:p>
          <a:p>
            <a:r>
              <a:rPr lang="en-US" sz="3600" dirty="0"/>
              <a:t>Received UBC Strategic Innovation funding </a:t>
            </a:r>
            <a:r>
              <a:rPr lang="en-CA" sz="3600" dirty="0"/>
              <a:t>to generate</a:t>
            </a:r>
            <a:r>
              <a:rPr lang="en-US" sz="3600" dirty="0"/>
              <a:t> proof-of-concept pan-system cohort </a:t>
            </a:r>
            <a:r>
              <a:rPr lang="en-CA" sz="3600" dirty="0"/>
              <a:t>model </a:t>
            </a:r>
          </a:p>
        </p:txBody>
      </p:sp>
    </p:spTree>
    <p:extLst>
      <p:ext uri="{BB962C8B-B14F-4D97-AF65-F5344CB8AC3E}">
        <p14:creationId xmlns:p14="http://schemas.microsoft.com/office/powerpoint/2010/main" val="51623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 1: Overall Health System Performance Score. ">
            <a:extLst>
              <a:ext uri="{FF2B5EF4-FFF2-40B4-BE49-F238E27FC236}">
                <a16:creationId xmlns:a16="http://schemas.microsoft.com/office/drawing/2014/main" id="{4D285140-D608-EED0-2979-A155E10D76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58" y="12878"/>
            <a:ext cx="77708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30E8818-F6DA-6505-69E0-24FAB1E8FD23}"/>
              </a:ext>
            </a:extLst>
          </p:cNvPr>
          <p:cNvSpPr txBox="1"/>
          <p:nvPr/>
        </p:nvSpPr>
        <p:spPr>
          <a:xfrm>
            <a:off x="7689061" y="366623"/>
            <a:ext cx="4224272" cy="5693866"/>
          </a:xfrm>
          <a:prstGeom prst="rect">
            <a:avLst/>
          </a:prstGeom>
          <a:noFill/>
        </p:spPr>
        <p:txBody>
          <a:bodyPr wrap="square" rtlCol="0">
            <a:spAutoFit/>
          </a:bodyPr>
          <a:lstStyle/>
          <a:p>
            <a:pPr marL="285750" indent="-285750">
              <a:buFont typeface="Arial" panose="020B0604020202020204" pitchFamily="34" charset="0"/>
              <a:buChar char="•"/>
            </a:pPr>
            <a:r>
              <a:rPr lang="en-CA" sz="2800" dirty="0"/>
              <a:t>Canada ranked 9</a:t>
            </a:r>
            <a:r>
              <a:rPr lang="en-CA" sz="2800" baseline="30000" dirty="0"/>
              <a:t>th</a:t>
            </a:r>
            <a:r>
              <a:rPr lang="en-CA" sz="2800" dirty="0"/>
              <a:t> in health system performance</a:t>
            </a:r>
            <a:r>
              <a:rPr lang="en-CA" sz="2800" b="1" baseline="30000" dirty="0"/>
              <a:t> </a:t>
            </a:r>
            <a:r>
              <a:rPr lang="en-CA" sz="2800" dirty="0"/>
              <a:t>despite higher healthcare spending as a % of GDP (OECD 2023)</a:t>
            </a:r>
          </a:p>
          <a:p>
            <a:pPr marL="285750" indent="-285750">
              <a:buFont typeface="Arial" panose="020B0604020202020204" pitchFamily="34" charset="0"/>
              <a:buChar char="•"/>
            </a:pPr>
            <a:r>
              <a:rPr lang="en-CA" sz="2800" dirty="0"/>
              <a:t>2</a:t>
            </a:r>
            <a:r>
              <a:rPr lang="en-CA" sz="2800" baseline="30000" dirty="0"/>
              <a:t>nd</a:t>
            </a:r>
            <a:r>
              <a:rPr lang="en-CA" sz="2800" dirty="0"/>
              <a:t> last on access,</a:t>
            </a:r>
          </a:p>
          <a:p>
            <a:pPr marL="285750" indent="-285750">
              <a:buFont typeface="Arial" panose="020B0604020202020204" pitchFamily="34" charset="0"/>
              <a:buChar char="•"/>
            </a:pPr>
            <a:r>
              <a:rPr lang="en-CA" sz="2800" dirty="0"/>
              <a:t>4</a:t>
            </a:r>
            <a:r>
              <a:rPr lang="en-CA" sz="2800" baseline="30000" dirty="0"/>
              <a:t>th</a:t>
            </a:r>
            <a:r>
              <a:rPr lang="en-CA" sz="2800" dirty="0"/>
              <a:t> on the care process,</a:t>
            </a:r>
          </a:p>
          <a:p>
            <a:pPr marL="285750" indent="-285750">
              <a:buFont typeface="Arial" panose="020B0604020202020204" pitchFamily="34" charset="0"/>
              <a:buChar char="•"/>
            </a:pPr>
            <a:r>
              <a:rPr lang="en-CA" sz="2800" dirty="0"/>
              <a:t>6</a:t>
            </a:r>
            <a:r>
              <a:rPr lang="en-CA" sz="2800" baseline="30000" dirty="0"/>
              <a:t>th</a:t>
            </a:r>
            <a:r>
              <a:rPr lang="en-CA" sz="2800" dirty="0"/>
              <a:t>  on administrative efficiency,</a:t>
            </a:r>
          </a:p>
          <a:p>
            <a:pPr marL="285750" indent="-285750">
              <a:buFont typeface="Arial" panose="020B0604020202020204" pitchFamily="34" charset="0"/>
              <a:buChar char="•"/>
            </a:pPr>
            <a:r>
              <a:rPr lang="en-CA" sz="2800" dirty="0"/>
              <a:t>7</a:t>
            </a:r>
            <a:r>
              <a:rPr lang="en-CA" sz="2800" baseline="30000" dirty="0"/>
              <a:t>th</a:t>
            </a:r>
            <a:r>
              <a:rPr lang="en-CA" sz="2800" dirty="0"/>
              <a:t>  on equity,</a:t>
            </a:r>
          </a:p>
          <a:p>
            <a:pPr marL="285750" indent="-285750">
              <a:buFont typeface="Arial" panose="020B0604020202020204" pitchFamily="34" charset="0"/>
              <a:buChar char="•"/>
            </a:pPr>
            <a:r>
              <a:rPr lang="en-CA" sz="2800" dirty="0"/>
              <a:t>6</a:t>
            </a:r>
            <a:r>
              <a:rPr lang="en-CA" sz="2800" baseline="30000" dirty="0"/>
              <a:t>th</a:t>
            </a:r>
            <a:r>
              <a:rPr lang="en-CA" sz="2800" dirty="0"/>
              <a:t> on healthcare outcomes</a:t>
            </a:r>
            <a:endParaRPr lang="en-CA" sz="2800" i="1" dirty="0"/>
          </a:p>
        </p:txBody>
      </p:sp>
    </p:spTree>
    <p:extLst>
      <p:ext uri="{BB962C8B-B14F-4D97-AF65-F5344CB8AC3E}">
        <p14:creationId xmlns:p14="http://schemas.microsoft.com/office/powerpoint/2010/main" val="364624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F519C6-BFD7-A52D-BA93-65A7FA0D6F9B}"/>
              </a:ext>
            </a:extLst>
          </p:cNvPr>
          <p:cNvSpPr>
            <a:spLocks noGrp="1"/>
          </p:cNvSpPr>
          <p:nvPr>
            <p:ph type="title"/>
          </p:nvPr>
        </p:nvSpPr>
        <p:spPr>
          <a:xfrm>
            <a:off x="838200" y="416670"/>
            <a:ext cx="10515600" cy="1127982"/>
          </a:xfrm>
        </p:spPr>
        <p:txBody>
          <a:bodyPr>
            <a:normAutofit fontScale="90000"/>
          </a:bodyPr>
          <a:lstStyle/>
          <a:p>
            <a:pPr marL="90000" algn="ctr"/>
            <a:r>
              <a:rPr lang="en-US" sz="3600" dirty="0"/>
              <a:t>Lessons from higher performing health systems: </a:t>
            </a:r>
            <a:br>
              <a:rPr lang="en-US" sz="3600" dirty="0"/>
            </a:br>
            <a:r>
              <a:rPr lang="en-US" sz="3600" dirty="0"/>
              <a:t>Use data to drive “overall” prevention and care outcomes and costs</a:t>
            </a:r>
            <a:br>
              <a:rPr lang="en-US" sz="3600" dirty="0"/>
            </a:br>
            <a:endParaRPr lang="en-CA" sz="3600" dirty="0"/>
          </a:p>
        </p:txBody>
      </p:sp>
      <p:sp>
        <p:nvSpPr>
          <p:cNvPr id="6" name="Content Placeholder 5">
            <a:extLst>
              <a:ext uri="{FF2B5EF4-FFF2-40B4-BE49-F238E27FC236}">
                <a16:creationId xmlns:a16="http://schemas.microsoft.com/office/drawing/2014/main" id="{56526F4D-B3E8-52A3-71B0-48F84387E61F}"/>
              </a:ext>
            </a:extLst>
          </p:cNvPr>
          <p:cNvSpPr>
            <a:spLocks noGrp="1"/>
          </p:cNvSpPr>
          <p:nvPr>
            <p:ph idx="1"/>
          </p:nvPr>
        </p:nvSpPr>
        <p:spPr>
          <a:xfrm>
            <a:off x="543339" y="980661"/>
            <a:ext cx="11105322" cy="5877339"/>
          </a:xfrm>
        </p:spPr>
        <p:txBody>
          <a:bodyPr>
            <a:normAutofit/>
          </a:bodyPr>
          <a:lstStyle/>
          <a:p>
            <a:endParaRPr lang="en-US" dirty="0"/>
          </a:p>
          <a:p>
            <a:endParaRPr lang="en-US" dirty="0"/>
          </a:p>
        </p:txBody>
      </p:sp>
      <p:graphicFrame>
        <p:nvGraphicFramePr>
          <p:cNvPr id="7" name="Table 6">
            <a:extLst>
              <a:ext uri="{FF2B5EF4-FFF2-40B4-BE49-F238E27FC236}">
                <a16:creationId xmlns:a16="http://schemas.microsoft.com/office/drawing/2014/main" id="{C5829CF8-F049-C841-997B-B70F127618B8}"/>
              </a:ext>
            </a:extLst>
          </p:cNvPr>
          <p:cNvGraphicFramePr>
            <a:graphicFrameLocks noGrp="1"/>
          </p:cNvGraphicFramePr>
          <p:nvPr>
            <p:extLst>
              <p:ext uri="{D42A27DB-BD31-4B8C-83A1-F6EECF244321}">
                <p14:modId xmlns:p14="http://schemas.microsoft.com/office/powerpoint/2010/main" val="2221613670"/>
              </p:ext>
            </p:extLst>
          </p:nvPr>
        </p:nvGraphicFramePr>
        <p:xfrm>
          <a:off x="397565" y="1472540"/>
          <a:ext cx="11396869" cy="4613604"/>
        </p:xfrm>
        <a:graphic>
          <a:graphicData uri="http://schemas.openxmlformats.org/drawingml/2006/table">
            <a:tbl>
              <a:tblPr firstRow="1" bandRow="1">
                <a:tableStyleId>{5C22544A-7EE6-4342-B048-85BDC9FD1C3A}</a:tableStyleId>
              </a:tblPr>
              <a:tblGrid>
                <a:gridCol w="2835777">
                  <a:extLst>
                    <a:ext uri="{9D8B030D-6E8A-4147-A177-3AD203B41FA5}">
                      <a16:colId xmlns:a16="http://schemas.microsoft.com/office/drawing/2014/main" val="3074201833"/>
                    </a:ext>
                  </a:extLst>
                </a:gridCol>
                <a:gridCol w="8561092">
                  <a:extLst>
                    <a:ext uri="{9D8B030D-6E8A-4147-A177-3AD203B41FA5}">
                      <a16:colId xmlns:a16="http://schemas.microsoft.com/office/drawing/2014/main" val="1016992573"/>
                    </a:ext>
                  </a:extLst>
                </a:gridCol>
              </a:tblGrid>
              <a:tr h="805725">
                <a:tc>
                  <a:txBody>
                    <a:bodyPr/>
                    <a:lstStyle/>
                    <a:p>
                      <a:r>
                        <a:rPr lang="en-US"/>
                        <a:t>Jurisdiction</a:t>
                      </a:r>
                      <a:endParaRPr lang="en-CA" dirty="0"/>
                    </a:p>
                  </a:txBody>
                  <a:tcPr/>
                </a:tc>
                <a:tc>
                  <a:txBody>
                    <a:bodyPr/>
                    <a:lstStyle/>
                    <a:p>
                      <a:r>
                        <a:rPr lang="en-US" dirty="0"/>
                        <a:t>Key Features</a:t>
                      </a:r>
                      <a:endParaRPr lang="en-CA" dirty="0"/>
                    </a:p>
                  </a:txBody>
                  <a:tcPr/>
                </a:tc>
                <a:extLst>
                  <a:ext uri="{0D108BD9-81ED-4DB2-BD59-A6C34878D82A}">
                    <a16:rowId xmlns:a16="http://schemas.microsoft.com/office/drawing/2014/main" val="2708385026"/>
                  </a:ext>
                </a:extLst>
              </a:tr>
              <a:tr h="805725">
                <a:tc>
                  <a:txBody>
                    <a:bodyPr/>
                    <a:lstStyle/>
                    <a:p>
                      <a:r>
                        <a:rPr lang="en-US"/>
                        <a:t>S. Korea</a:t>
                      </a:r>
                      <a:endParaRPr lang="en-CA" dirty="0"/>
                    </a:p>
                  </a:txBody>
                  <a:tcPr/>
                </a:tc>
                <a:tc>
                  <a:txBody>
                    <a:bodyPr/>
                    <a:lstStyle/>
                    <a:p>
                      <a:r>
                        <a:rPr lang="en-US" dirty="0"/>
                        <a:t>Digital transformation in healthcare</a:t>
                      </a:r>
                      <a:endParaRPr lang="en-CA" dirty="0"/>
                    </a:p>
                  </a:txBody>
                  <a:tcPr/>
                </a:tc>
                <a:extLst>
                  <a:ext uri="{0D108BD9-81ED-4DB2-BD59-A6C34878D82A}">
                    <a16:rowId xmlns:a16="http://schemas.microsoft.com/office/drawing/2014/main" val="1514704660"/>
                  </a:ext>
                </a:extLst>
              </a:tr>
              <a:tr h="805725">
                <a:tc>
                  <a:txBody>
                    <a:bodyPr/>
                    <a:lstStyle/>
                    <a:p>
                      <a:r>
                        <a:rPr lang="en-US"/>
                        <a:t>Israel</a:t>
                      </a:r>
                      <a:endParaRPr lang="en-CA" dirty="0"/>
                    </a:p>
                  </a:txBody>
                  <a:tcPr/>
                </a:tc>
                <a:tc>
                  <a:txBody>
                    <a:bodyPr/>
                    <a:lstStyle/>
                    <a:p>
                      <a:r>
                        <a:rPr lang="en-US" dirty="0"/>
                        <a:t>Integrated healthcare systems and data-driven insights</a:t>
                      </a:r>
                      <a:endParaRPr lang="en-CA" dirty="0"/>
                    </a:p>
                  </a:txBody>
                  <a:tcPr/>
                </a:tc>
                <a:extLst>
                  <a:ext uri="{0D108BD9-81ED-4DB2-BD59-A6C34878D82A}">
                    <a16:rowId xmlns:a16="http://schemas.microsoft.com/office/drawing/2014/main" val="2823412971"/>
                  </a:ext>
                </a:extLst>
              </a:tr>
              <a:tr h="805725">
                <a:tc>
                  <a:txBody>
                    <a:bodyPr/>
                    <a:lstStyle/>
                    <a:p>
                      <a:r>
                        <a:rPr lang="en-US"/>
                        <a:t>NHS England</a:t>
                      </a:r>
                      <a:endParaRPr lang="en-CA" dirty="0"/>
                    </a:p>
                  </a:txBody>
                  <a:tcPr/>
                </a:tc>
                <a:tc>
                  <a:txBody>
                    <a:bodyPr/>
                    <a:lstStyle/>
                    <a:p>
                      <a:r>
                        <a:rPr lang="en-US"/>
                        <a:t>Population health management</a:t>
                      </a:r>
                      <a:endParaRPr lang="en-CA" dirty="0"/>
                    </a:p>
                  </a:txBody>
                  <a:tcPr/>
                </a:tc>
                <a:extLst>
                  <a:ext uri="{0D108BD9-81ED-4DB2-BD59-A6C34878D82A}">
                    <a16:rowId xmlns:a16="http://schemas.microsoft.com/office/drawing/2014/main" val="644630337"/>
                  </a:ext>
                </a:extLst>
              </a:tr>
              <a:tr h="1390704">
                <a:tc>
                  <a:txBody>
                    <a:bodyPr/>
                    <a:lstStyle/>
                    <a:p>
                      <a:r>
                        <a:rPr lang="en-US"/>
                        <a:t>US, Kaiser Permanente</a:t>
                      </a:r>
                      <a:endParaRPr lang="en-CA" dirty="0"/>
                    </a:p>
                  </a:txBody>
                  <a:tcPr/>
                </a:tc>
                <a:tc>
                  <a:txBody>
                    <a:bodyPr/>
                    <a:lstStyle/>
                    <a:p>
                      <a:r>
                        <a:rPr lang="en-US" dirty="0"/>
                        <a:t>Value-based care; integrating evidence-based care; high coordination across settings/teams</a:t>
                      </a:r>
                      <a:endParaRPr lang="en-CA" dirty="0"/>
                    </a:p>
                  </a:txBody>
                  <a:tcPr/>
                </a:tc>
                <a:extLst>
                  <a:ext uri="{0D108BD9-81ED-4DB2-BD59-A6C34878D82A}">
                    <a16:rowId xmlns:a16="http://schemas.microsoft.com/office/drawing/2014/main" val="3275337992"/>
                  </a:ext>
                </a:extLst>
              </a:tr>
            </a:tbl>
          </a:graphicData>
        </a:graphic>
      </p:graphicFrame>
      <p:sp>
        <p:nvSpPr>
          <p:cNvPr id="8" name="Slide Number Placeholder 7">
            <a:extLst>
              <a:ext uri="{FF2B5EF4-FFF2-40B4-BE49-F238E27FC236}">
                <a16:creationId xmlns:a16="http://schemas.microsoft.com/office/drawing/2014/main" id="{301C6F4E-7E27-F476-0939-C137572DAA13}"/>
              </a:ext>
            </a:extLst>
          </p:cNvPr>
          <p:cNvSpPr>
            <a:spLocks noGrp="1"/>
          </p:cNvSpPr>
          <p:nvPr>
            <p:ph type="sldNum" sz="quarter" idx="12"/>
          </p:nvPr>
        </p:nvSpPr>
        <p:spPr/>
        <p:txBody>
          <a:bodyPr/>
          <a:lstStyle/>
          <a:p>
            <a:fld id="{7112FAA7-8191-9D4B-8CA6-C3DAD4480FDC}" type="slidenum">
              <a:rPr lang="en-US" smtClean="0"/>
              <a:t>9</a:t>
            </a:fld>
            <a:endParaRPr lang="en-US"/>
          </a:p>
        </p:txBody>
      </p:sp>
    </p:spTree>
    <p:extLst>
      <p:ext uri="{BB962C8B-B14F-4D97-AF65-F5344CB8AC3E}">
        <p14:creationId xmlns:p14="http://schemas.microsoft.com/office/powerpoint/2010/main" val="2495422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Custom Document" ma:contentTypeID="0x0101002D329A4D2B6E934CBE31BF18652547F100989EA7379A51BC4D9A94E678BA9D9919" ma:contentTypeVersion="12" ma:contentTypeDescription="Create a new document." ma:contentTypeScope="" ma:versionID="4697ec1a84471456e8ef7445e1089ea5">
  <xsd:schema xmlns:xsd="http://www.w3.org/2001/XMLSchema" xmlns:xs="http://www.w3.org/2001/XMLSchema" xmlns:p="http://schemas.microsoft.com/office/2006/metadata/properties" xmlns:ns2="40626449-4af6-4917-b4c4-a1e67d241ab8" xmlns:ns3="819d3c18-0a84-4a4c-a1b5-6d7c66c434ee" targetNamespace="http://schemas.microsoft.com/office/2006/metadata/properties" ma:root="true" ma:fieldsID="26e70f58a987500d8863820383c22283" ns2:_="" ns3:_="">
    <xsd:import namespace="40626449-4af6-4917-b4c4-a1e67d241ab8"/>
    <xsd:import namespace="819d3c18-0a84-4a4c-a1b5-6d7c66c434ee"/>
    <xsd:element name="properties">
      <xsd:complexType>
        <xsd:sequence>
          <xsd:element name="documentManagement">
            <xsd:complexType>
              <xsd:all>
                <xsd:element ref="ns2:TaxCatchAll" minOccurs="0"/>
                <xsd:element ref="ns2:DocumentDescription" minOccurs="0"/>
                <xsd:element ref="ns2:DocumentLanguage" minOccurs="0"/>
                <xsd:element ref="ns2:Audience1" minOccurs="0"/>
                <xsd:element ref="ns3:Date_x0020_last_x0020_reviewed" minOccurs="0"/>
                <xsd:element ref="ns3:Owning_x0020_team" minOccurs="0"/>
                <xsd:element ref="ns2:d54dd449c2c54af89444c3906a20b699" minOccurs="0"/>
                <xsd:element ref="ns2:TaxCatchAllLabel" minOccurs="0"/>
                <xsd:element ref="ns2:k05366dfea714127ab8826af69afb524"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626449-4af6-4917-b4c4-a1e67d241ab8"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b3acf389-d49e-4a16-b7c5-e4b124c69ba6}" ma:internalName="TaxCatchAll" ma:readOnly="false" ma:showField="CatchAllData" ma:web="40626449-4af6-4917-b4c4-a1e67d241ab8">
      <xsd:complexType>
        <xsd:complexContent>
          <xsd:extension base="dms:MultiChoiceLookup">
            <xsd:sequence>
              <xsd:element name="Value" type="dms:Lookup" maxOccurs="unbounded" minOccurs="0" nillable="true"/>
            </xsd:sequence>
          </xsd:extension>
        </xsd:complexContent>
      </xsd:complexType>
    </xsd:element>
    <xsd:element name="DocumentDescription" ma:index="11" nillable="true" ma:displayName="Resource Description" ma:internalName="DocumentDescription" ma:readOnly="false">
      <xsd:simpleType>
        <xsd:restriction base="dms:Note">
          <xsd:maxLength value="255"/>
        </xsd:restriction>
      </xsd:simpleType>
    </xsd:element>
    <xsd:element name="DocumentLanguage" ma:index="12" nillable="true" ma:displayName="Resource Language" ma:format="Dropdown" ma:internalName="DocumentLanguage" ma:readOnly="false">
      <xsd:simpleType>
        <xsd:restriction base="dms:Choice">
          <xsd:enumeration value="Arabic"/>
          <xsd:enumeration value="Chinese (Simplified)"/>
          <xsd:enumeration value="Chinese (Traditional)"/>
          <xsd:enumeration value="French"/>
          <xsd:enumeration value="Spanish"/>
          <xsd:enumeration value="Russian"/>
          <xsd:enumeration value="Vietnamese"/>
        </xsd:restriction>
      </xsd:simpleType>
    </xsd:element>
    <xsd:element name="Audience1" ma:index="13" nillable="true" ma:displayName="Audience" ma:internalName="Audience1" ma:readOnly="false">
      <xsd:complexType>
        <xsd:complexContent>
          <xsd:extension base="dms:MultiChoice">
            <xsd:sequence>
              <xsd:element name="Value" maxOccurs="unbounded" minOccurs="0" nillable="true">
                <xsd:simpleType>
                  <xsd:restriction base="dms:Choice">
                    <xsd:enumeration value="Health Professionals"/>
                    <xsd:enumeration value="Patients and Families"/>
                    <xsd:enumeration value="Physicians"/>
                    <xsd:enumeration value="Researchers"/>
                  </xsd:restriction>
                </xsd:simpleType>
              </xsd:element>
            </xsd:sequence>
          </xsd:extension>
        </xsd:complexContent>
      </xsd:complexType>
    </xsd:element>
    <xsd:element name="d54dd449c2c54af89444c3906a20b699" ma:index="16" nillable="true" ma:taxonomy="true" ma:internalName="d54dd449c2c54af89444c3906a20b699" ma:taxonomyFieldName="ResourceCategory" ma:displayName="Resource Category" ma:readOnly="false" ma:fieldId="{d54dd449-c2c5-4af8-9444-c3906a20b699}" ma:taxonomyMulti="true" ma:sspId="1def2781-2624-4e61-a87a-b7ad326f7864" ma:termSetId="d951ee64-c3ba-4c08-a09c-902853831bd1" ma:anchorId="00000000-0000-0000-0000-000000000000" ma:open="true" ma:isKeyword="false">
      <xsd:complexType>
        <xsd:sequence>
          <xsd:element ref="pc:Terms" minOccurs="0" maxOccurs="1"/>
        </xsd:sequence>
      </xsd:complexType>
    </xsd:element>
    <xsd:element name="TaxCatchAllLabel" ma:index="17" nillable="true" ma:displayName="Taxonomy Catch All Column1" ma:hidden="true" ma:list="{b3acf389-d49e-4a16-b7c5-e4b124c69ba6}" ma:internalName="TaxCatchAllLabel" ma:readOnly="true" ma:showField="CatchAllDataLabel" ma:web="40626449-4af6-4917-b4c4-a1e67d241ab8">
      <xsd:complexType>
        <xsd:complexContent>
          <xsd:extension base="dms:MultiChoiceLookup">
            <xsd:sequence>
              <xsd:element name="Value" type="dms:Lookup" maxOccurs="unbounded" minOccurs="0" nillable="true"/>
            </xsd:sequence>
          </xsd:extension>
        </xsd:complexContent>
      </xsd:complexType>
    </xsd:element>
    <xsd:element name="k05366dfea714127ab8826af69afb524" ma:index="18" nillable="true" ma:taxonomy="true" ma:internalName="k05366dfea714127ab8826af69afb524" ma:taxonomyFieldName="ResourceType" ma:displayName="ResourceType" ma:readOnly="false" ma:fieldId="{405366df-ea71-4127-ab88-26af69afb524}" ma:taxonomyMulti="true" ma:sspId="1def2781-2624-4e61-a87a-b7ad326f7864" ma:termSetId="b9545f81-9ece-4274-a927-bb8891c94802" ma:anchorId="00000000-0000-0000-0000-000000000000" ma:open="false" ma:isKeyword="false">
      <xsd:complexType>
        <xsd:sequence>
          <xsd:element ref="pc:Terms" minOccurs="0" maxOccurs="1"/>
        </xsd:sequence>
      </xsd:complex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19d3c18-0a84-4a4c-a1b5-6d7c66c434ee" elementFormDefault="qualified">
    <xsd:import namespace="http://schemas.microsoft.com/office/2006/documentManagement/types"/>
    <xsd:import namespace="http://schemas.microsoft.com/office/infopath/2007/PartnerControls"/>
    <xsd:element name="Date_x0020_last_x0020_reviewed" ma:index="14" nillable="true" ma:displayName="Date last reviewed" ma:format="DateOnly" ma:internalName="Date_x0020_last_x0020_reviewed" ma:readOnly="false">
      <xsd:simpleType>
        <xsd:restriction base="dms:DateTime"/>
      </xsd:simpleType>
    </xsd:element>
    <xsd:element name="Owning_x0020_team" ma:index="15" nillable="true" ma:displayName="Owning team" ma:internalName="Owning_x0020_team"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k05366dfea714127ab8826af69afb524 xmlns="40626449-4af6-4917-b4c4-a1e67d241ab8">
      <Terms xmlns="http://schemas.microsoft.com/office/infopath/2007/PartnerControls"/>
    </k05366dfea714127ab8826af69afb524>
    <d54dd449c2c54af89444c3906a20b699 xmlns="40626449-4af6-4917-b4c4-a1e67d241ab8">
      <Terms xmlns="http://schemas.microsoft.com/office/infopath/2007/PartnerControls"/>
    </d54dd449c2c54af89444c3906a20b699>
    <DocumentLanguage xmlns="40626449-4af6-4917-b4c4-a1e67d241ab8" xsi:nil="true"/>
    <Date_x0020_last_x0020_reviewed xmlns="819d3c18-0a84-4a4c-a1b5-6d7c66c434ee" xsi:nil="true"/>
    <_dlc_DocIdPersistId xmlns="40626449-4af6-4917-b4c4-a1e67d241ab8" xsi:nil="true"/>
    <DocumentDescription xmlns="40626449-4af6-4917-b4c4-a1e67d241ab8" xsi:nil="true"/>
    <Audience1 xmlns="40626449-4af6-4917-b4c4-a1e67d241ab8"/>
    <Owning_x0020_team xmlns="819d3c18-0a84-4a4c-a1b5-6d7c66c434ee" xsi:nil="true"/>
    <TaxCatchAll xmlns="40626449-4af6-4917-b4c4-a1e67d241ab8"/>
    <_dlc_DocId xmlns="40626449-4af6-4917-b4c4-a1e67d241ab8">CES7EWVZARF4-1797567310-412</_dlc_DocId>
    <_dlc_DocIdUrl xmlns="40626449-4af6-4917-b4c4-a1e67d241ab8">
      <Url>https://edit-phsa.phsa.ca/_layouts/15/DocIdRedir.aspx?ID=CES7EWVZARF4-1797567310-412</Url>
      <Description>CES7EWVZARF4-1797567310-412</Description>
    </_dlc_DocIdUrl>
  </documentManagement>
</p:properties>
</file>

<file path=customXml/item4.xml><?xml version="1.0" encoding="utf-8"?>
<?mso-contentType ?>
<FormTemplates xmlns="http://schemas.microsoft.com/sharepoint/v3/contenttype/forms"/>
</file>

<file path=customXml/itemProps1.xml><?xml version="1.0" encoding="utf-8"?>
<ds:datastoreItem xmlns:ds="http://schemas.openxmlformats.org/officeDocument/2006/customXml" ds:itemID="{00AFE9FB-E826-41E4-9AE4-70BB945D765C}"/>
</file>

<file path=customXml/itemProps2.xml><?xml version="1.0" encoding="utf-8"?>
<ds:datastoreItem xmlns:ds="http://schemas.openxmlformats.org/officeDocument/2006/customXml" ds:itemID="{6AF65804-863E-4EF2-8B29-63ED2D73A271}"/>
</file>

<file path=customXml/itemProps3.xml><?xml version="1.0" encoding="utf-8"?>
<ds:datastoreItem xmlns:ds="http://schemas.openxmlformats.org/officeDocument/2006/customXml" ds:itemID="{32BFFEB3-B9DF-473E-9C6B-9C58B991433A}"/>
</file>

<file path=customXml/itemProps4.xml><?xml version="1.0" encoding="utf-8"?>
<ds:datastoreItem xmlns:ds="http://schemas.openxmlformats.org/officeDocument/2006/customXml" ds:itemID="{FDF26B1A-9C72-4762-85CD-1F06F5CF9B8B}"/>
</file>

<file path=docProps/app.xml><?xml version="1.0" encoding="utf-8"?>
<Properties xmlns="http://schemas.openxmlformats.org/officeDocument/2006/extended-properties" xmlns:vt="http://schemas.openxmlformats.org/officeDocument/2006/docPropsVTypes">
  <TotalTime>1708</TotalTime>
  <Words>1499</Words>
  <Application>Microsoft Office PowerPoint</Application>
  <PresentationFormat>Widescreen</PresentationFormat>
  <Paragraphs>136</Paragraphs>
  <Slides>23</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Aptos</vt:lpstr>
      <vt:lpstr>Aptos Display</vt:lpstr>
      <vt:lpstr>Arial</vt:lpstr>
      <vt:lpstr>BC Sans</vt:lpstr>
      <vt:lpstr>Calibri</vt:lpstr>
      <vt:lpstr>Calibri Light</vt:lpstr>
      <vt:lpstr>Courier New</vt:lpstr>
      <vt:lpstr>var(--nkmQOe)</vt:lpstr>
      <vt:lpstr>Verdana</vt:lpstr>
      <vt:lpstr>Wingdings</vt:lpstr>
      <vt:lpstr>Office Theme</vt:lpstr>
      <vt:lpstr>Leveraging Laboratory Data to Plan, Implement and Evaluate Health System Outcomes Across the Prevention, Care, and Treatment Continuum    Mel Krajden O.B.C., MD, FRCPC Professor Emeritus. UBC Dept. Pathology and Laboratory Medicine BC Centre for Disease Control  </vt:lpstr>
      <vt:lpstr>Objectives</vt:lpstr>
      <vt:lpstr>PowerPoint Presentation</vt:lpstr>
      <vt:lpstr>PowerPoint Presentation</vt:lpstr>
      <vt:lpstr>Real-time data for health policy</vt:lpstr>
      <vt:lpstr>PowerPoint Presentation</vt:lpstr>
      <vt:lpstr>PowerPoint Presentation</vt:lpstr>
      <vt:lpstr>PowerPoint Presentation</vt:lpstr>
      <vt:lpstr>Lessons from higher performing health systems:  Use data to drive “overall” prevention and care outcomes and costs </vt:lpstr>
      <vt:lpstr>Seven Key Features of Good Integrated Health Systems with Efforts Ongoing in BC</vt:lpstr>
      <vt:lpstr>Seven Key Features of Good Integrated Health Systems but largely lacking in BC</vt:lpstr>
      <vt:lpstr>PowerPoint Presentation</vt:lpstr>
      <vt:lpstr>PowerPoint Presentation</vt:lpstr>
      <vt:lpstr>Using Information-Driven Technologies in Health Care Requires an Ecosystem-Based Approach</vt:lpstr>
      <vt:lpstr>Value of information for decision making?</vt:lpstr>
      <vt:lpstr>What is required?</vt:lpstr>
      <vt:lpstr>Electric Scooters</vt:lpstr>
      <vt:lpstr>PowerPoint Presentation</vt:lpstr>
      <vt:lpstr>Laboratories and their data add value</vt:lpstr>
      <vt:lpstr>Conclusions and Visual Summary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 Krajden</dc:creator>
  <cp:lastModifiedBy>Behnia, Mandy [PHSA]</cp:lastModifiedBy>
  <cp:revision>95</cp:revision>
  <dcterms:created xsi:type="dcterms:W3CDTF">2025-07-13T19:39:06Z</dcterms:created>
  <dcterms:modified xsi:type="dcterms:W3CDTF">2026-04-15T18:42:29Z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0x0101002D329A4D2B6E934CBE31BF18652547F100989EA7379A51BC4D9A94E678BA9D9919</vt:lpwstr>
  </property>
  <property fmtid="{D5CDD505-2E9C-101B-9397-08002B2CF9AE}" pid="3" name="_dlc_DocIdItemGuid">
    <vt:lpwstr>6056d888-8f60-401c-b1e5-3a971d92438d</vt:lpwstr>
  </property>
  <property fmtid="{D5CDD505-2E9C-101B-9397-08002B2CF9AE}" pid="4" name="ResourceCategory">
    <vt:lpwstr/>
  </property>
  <property fmtid="{D5CDD505-2E9C-101B-9397-08002B2CF9AE}" pid="5" name="ResourceType">
    <vt:lpwstr/>
  </property>
</Properties>
</file>