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73" r:id="rId5"/>
    <p:sldId id="274" r:id="rId6"/>
    <p:sldId id="275" r:id="rId7"/>
    <p:sldId id="286" r:id="rId8"/>
    <p:sldId id="277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98" r:id="rId17"/>
    <p:sldId id="300" r:id="rId18"/>
    <p:sldId id="278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C57"/>
    <a:srgbClr val="6B9E64"/>
    <a:srgbClr val="18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6" autoAdjust="0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74975-7499-B144-8B03-628782E6B85A}" type="doc">
      <dgm:prSet loTypeId="urn:microsoft.com/office/officeart/2005/8/layout/orgChart1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16F9B0E-8A6F-3046-8C38-11FB03CAB3FA}">
      <dgm:prSet phldrT="[Text]" custT="1"/>
      <dgm:spPr/>
      <dgm:t>
        <a:bodyPr/>
        <a:lstStyle/>
        <a:p>
          <a:r>
            <a:rPr lang="en-US" sz="1400" dirty="0"/>
            <a:t>VP, Medical and Academic Affairs, PHSA</a:t>
          </a:r>
        </a:p>
        <a:p>
          <a:r>
            <a:rPr lang="en-US" sz="1400" b="1" dirty="0"/>
            <a:t>Dr. Sean Virani</a:t>
          </a:r>
          <a:r>
            <a:rPr lang="en-US" sz="1400" dirty="0"/>
            <a:t> </a:t>
          </a:r>
        </a:p>
      </dgm:t>
    </dgm:pt>
    <dgm:pt modelId="{29FDE877-BA50-0D42-AB00-53202101DD4F}" type="parTrans" cxnId="{FD544198-0789-134D-8FAE-1C9FE4041874}">
      <dgm:prSet/>
      <dgm:spPr/>
      <dgm:t>
        <a:bodyPr/>
        <a:lstStyle/>
        <a:p>
          <a:endParaRPr lang="en-US" sz="1400"/>
        </a:p>
      </dgm:t>
    </dgm:pt>
    <dgm:pt modelId="{087F1DE1-50B4-7E49-AAD0-426DA64D089E}" type="sibTrans" cxnId="{FD544198-0789-134D-8FAE-1C9FE4041874}">
      <dgm:prSet/>
      <dgm:spPr/>
      <dgm:t>
        <a:bodyPr/>
        <a:lstStyle/>
        <a:p>
          <a:endParaRPr lang="en-US" sz="1400"/>
        </a:p>
      </dgm:t>
    </dgm:pt>
    <dgm:pt modelId="{A7BB80C3-D8CB-0342-9F8D-702DEA67741C}">
      <dgm:prSet phldrT="[Text]" custT="1"/>
      <dgm:spPr/>
      <dgm:t>
        <a:bodyPr/>
        <a:lstStyle/>
        <a:p>
          <a:r>
            <a:rPr lang="en-US" sz="1400" dirty="0"/>
            <a:t>Chief Medical Affairs Officer, PHSA</a:t>
          </a:r>
        </a:p>
        <a:p>
          <a:r>
            <a:rPr lang="en-US" sz="1400" b="1" dirty="0"/>
            <a:t>Ms. Claire Brown</a:t>
          </a:r>
        </a:p>
      </dgm:t>
    </dgm:pt>
    <dgm:pt modelId="{6B8023C0-96C3-A348-AE72-EEC4C17708A8}" type="parTrans" cxnId="{00C4E3AE-70B2-6E40-9FD1-75DA18A5ED03}">
      <dgm:prSet/>
      <dgm:spPr/>
      <dgm:t>
        <a:bodyPr/>
        <a:lstStyle/>
        <a:p>
          <a:endParaRPr lang="en-US" sz="1400"/>
        </a:p>
      </dgm:t>
    </dgm:pt>
    <dgm:pt modelId="{77E88C4F-1ECF-BD47-B47C-1DC215A718DF}" type="sibTrans" cxnId="{00C4E3AE-70B2-6E40-9FD1-75DA18A5ED03}">
      <dgm:prSet/>
      <dgm:spPr/>
      <dgm:t>
        <a:bodyPr/>
        <a:lstStyle/>
        <a:p>
          <a:endParaRPr lang="en-US" sz="1400"/>
        </a:p>
      </dgm:t>
    </dgm:pt>
    <dgm:pt modelId="{A6FCCA82-9877-9846-8DD2-D190A953B8F3}">
      <dgm:prSet phldrT="[Text]" custT="1"/>
      <dgm:spPr/>
      <dgm:t>
        <a:bodyPr/>
        <a:lstStyle/>
        <a:p>
          <a:r>
            <a:rPr lang="en-US" sz="1400" dirty="0"/>
            <a:t>Executive Medical Director, PHSA</a:t>
          </a:r>
        </a:p>
        <a:p>
          <a:r>
            <a:rPr lang="en-US" sz="1400" b="1" dirty="0"/>
            <a:t>Dr. Jeff Pike</a:t>
          </a:r>
        </a:p>
      </dgm:t>
    </dgm:pt>
    <dgm:pt modelId="{2BA0D5D2-6F9E-C947-9083-034778B45906}" type="parTrans" cxnId="{487055D6-F38F-8F4F-A98E-47A41AA8D38A}">
      <dgm:prSet/>
      <dgm:spPr/>
      <dgm:t>
        <a:bodyPr/>
        <a:lstStyle/>
        <a:p>
          <a:endParaRPr lang="en-US" sz="1400"/>
        </a:p>
      </dgm:t>
    </dgm:pt>
    <dgm:pt modelId="{E128674C-5163-FC4A-818D-57D47FC7C490}" type="sibTrans" cxnId="{487055D6-F38F-8F4F-A98E-47A41AA8D38A}">
      <dgm:prSet/>
      <dgm:spPr/>
      <dgm:t>
        <a:bodyPr/>
        <a:lstStyle/>
        <a:p>
          <a:endParaRPr lang="en-US" sz="1400"/>
        </a:p>
      </dgm:t>
    </dgm:pt>
    <dgm:pt modelId="{D730212B-0401-C746-A656-112A4D47D7A3}">
      <dgm:prSet phldrT="[Text]" custT="1"/>
      <dgm:spPr/>
      <dgm:t>
        <a:bodyPr/>
        <a:lstStyle/>
        <a:p>
          <a:r>
            <a:rPr lang="en-US" sz="1400" dirty="0"/>
            <a:t>Executive Director, Medical Staff, PHSA</a:t>
          </a:r>
        </a:p>
        <a:p>
          <a:r>
            <a:rPr lang="en-US" sz="1400" b="1" dirty="0"/>
            <a:t>TBD</a:t>
          </a:r>
        </a:p>
      </dgm:t>
    </dgm:pt>
    <dgm:pt modelId="{36CC8F16-353E-8A49-B3C9-132B40277E86}" type="parTrans" cxnId="{6A81BD26-B450-C546-93E9-4E84C1EBF751}">
      <dgm:prSet/>
      <dgm:spPr/>
      <dgm:t>
        <a:bodyPr/>
        <a:lstStyle/>
        <a:p>
          <a:endParaRPr lang="en-US" sz="1400"/>
        </a:p>
      </dgm:t>
    </dgm:pt>
    <dgm:pt modelId="{CDAD5ACB-A497-A345-BCE9-339852298942}" type="sibTrans" cxnId="{6A81BD26-B450-C546-93E9-4E84C1EBF751}">
      <dgm:prSet/>
      <dgm:spPr/>
      <dgm:t>
        <a:bodyPr/>
        <a:lstStyle/>
        <a:p>
          <a:endParaRPr lang="en-US" sz="1400"/>
        </a:p>
      </dgm:t>
    </dgm:pt>
    <dgm:pt modelId="{F404BC05-965E-AD42-8860-AC08D5182326}">
      <dgm:prSet phldrT="[Text]" custT="1"/>
      <dgm:spPr/>
      <dgm:t>
        <a:bodyPr/>
        <a:lstStyle/>
        <a:p>
          <a:r>
            <a:rPr lang="en-US" sz="1400" dirty="0"/>
            <a:t>Executive Medical Director, PHSA</a:t>
          </a:r>
        </a:p>
        <a:p>
          <a:r>
            <a:rPr lang="en-US" sz="1400" b="1" dirty="0"/>
            <a:t>Dr. Titus Wong</a:t>
          </a:r>
        </a:p>
      </dgm:t>
    </dgm:pt>
    <dgm:pt modelId="{4C701FD4-C92E-044F-BA6D-192DD00EF4B1}" type="parTrans" cxnId="{266DABFE-484B-234B-B639-EC0EA488DCEE}">
      <dgm:prSet/>
      <dgm:spPr/>
      <dgm:t>
        <a:bodyPr/>
        <a:lstStyle/>
        <a:p>
          <a:endParaRPr lang="en-US" sz="1400"/>
        </a:p>
      </dgm:t>
    </dgm:pt>
    <dgm:pt modelId="{FC46E13A-CD77-9742-BC99-53F719CF5E40}" type="sibTrans" cxnId="{266DABFE-484B-234B-B639-EC0EA488DCEE}">
      <dgm:prSet/>
      <dgm:spPr/>
      <dgm:t>
        <a:bodyPr/>
        <a:lstStyle/>
        <a:p>
          <a:endParaRPr lang="en-US" sz="1400"/>
        </a:p>
      </dgm:t>
    </dgm:pt>
    <dgm:pt modelId="{424FB55B-5B54-8B46-BE9D-E2C5A5BAFC2C}">
      <dgm:prSet phldrT="[Text]" custT="1"/>
      <dgm:spPr/>
      <dgm:t>
        <a:bodyPr/>
        <a:lstStyle/>
        <a:p>
          <a:r>
            <a:rPr lang="en-US" sz="1400" b="0" dirty="0"/>
            <a:t>Chief Medical Information Officer, PHSA</a:t>
          </a:r>
        </a:p>
        <a:p>
          <a:r>
            <a:rPr lang="en-US" sz="1400" b="1" dirty="0"/>
            <a:t>Dr. Angel Arnaout</a:t>
          </a:r>
        </a:p>
      </dgm:t>
    </dgm:pt>
    <dgm:pt modelId="{D8370387-EAFE-554F-8166-885752E80F61}" type="parTrans" cxnId="{3C44E21D-94CB-2840-A384-2E68BDE19380}">
      <dgm:prSet/>
      <dgm:spPr/>
      <dgm:t>
        <a:bodyPr/>
        <a:lstStyle/>
        <a:p>
          <a:endParaRPr lang="en-US" sz="1400"/>
        </a:p>
      </dgm:t>
    </dgm:pt>
    <dgm:pt modelId="{876F73E3-9A4B-1A48-AA09-88B3AAD8240C}" type="sibTrans" cxnId="{3C44E21D-94CB-2840-A384-2E68BDE19380}">
      <dgm:prSet/>
      <dgm:spPr/>
      <dgm:t>
        <a:bodyPr/>
        <a:lstStyle/>
        <a:p>
          <a:endParaRPr lang="en-US" sz="1400"/>
        </a:p>
      </dgm:t>
    </dgm:pt>
    <dgm:pt modelId="{3C55BF63-F59E-1346-A7FF-3CDBBDEBAAE0}" type="pres">
      <dgm:prSet presAssocID="{DD274975-7499-B144-8B03-628782E6B8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5E1BA1-A4EA-B54B-8034-8E679E2F8A68}" type="pres">
      <dgm:prSet presAssocID="{716F9B0E-8A6F-3046-8C38-11FB03CAB3FA}" presName="hierRoot1" presStyleCnt="0">
        <dgm:presLayoutVars>
          <dgm:hierBranch val="init"/>
        </dgm:presLayoutVars>
      </dgm:prSet>
      <dgm:spPr/>
    </dgm:pt>
    <dgm:pt modelId="{A348FBDF-B6C8-3144-A27F-F3B461814F12}" type="pres">
      <dgm:prSet presAssocID="{716F9B0E-8A6F-3046-8C38-11FB03CAB3FA}" presName="rootComposite1" presStyleCnt="0"/>
      <dgm:spPr/>
    </dgm:pt>
    <dgm:pt modelId="{C5756CF6-2C90-6E42-9C05-2B871AAFAD40}" type="pres">
      <dgm:prSet presAssocID="{716F9B0E-8A6F-3046-8C38-11FB03CAB3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B1A93-1F18-1847-A303-790A28F0B280}" type="pres">
      <dgm:prSet presAssocID="{716F9B0E-8A6F-3046-8C38-11FB03CAB3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8CED964-FD38-A149-B031-CE28DE50A939}" type="pres">
      <dgm:prSet presAssocID="{716F9B0E-8A6F-3046-8C38-11FB03CAB3FA}" presName="hierChild2" presStyleCnt="0"/>
      <dgm:spPr/>
    </dgm:pt>
    <dgm:pt modelId="{CA8A17DC-9EA5-0141-A9D9-285219B37EE0}" type="pres">
      <dgm:prSet presAssocID="{6B8023C0-96C3-A348-AE72-EEC4C17708A8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D8739A5-B833-A84F-B573-93151A54B61C}" type="pres">
      <dgm:prSet presAssocID="{A7BB80C3-D8CB-0342-9F8D-702DEA67741C}" presName="hierRoot2" presStyleCnt="0">
        <dgm:presLayoutVars>
          <dgm:hierBranch val="init"/>
        </dgm:presLayoutVars>
      </dgm:prSet>
      <dgm:spPr/>
    </dgm:pt>
    <dgm:pt modelId="{7A5F5A26-ABB6-B34E-882B-CB0F123CA0E1}" type="pres">
      <dgm:prSet presAssocID="{A7BB80C3-D8CB-0342-9F8D-702DEA67741C}" presName="rootComposite" presStyleCnt="0"/>
      <dgm:spPr/>
    </dgm:pt>
    <dgm:pt modelId="{97D309AC-3648-F04D-9CBB-7314A0967D6B}" type="pres">
      <dgm:prSet presAssocID="{A7BB80C3-D8CB-0342-9F8D-702DEA67741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1240DF-FFBB-9748-9E5A-C2D861164CA8}" type="pres">
      <dgm:prSet presAssocID="{A7BB80C3-D8CB-0342-9F8D-702DEA67741C}" presName="rootConnector" presStyleLbl="node2" presStyleIdx="0" presStyleCnt="5"/>
      <dgm:spPr/>
      <dgm:t>
        <a:bodyPr/>
        <a:lstStyle/>
        <a:p>
          <a:endParaRPr lang="en-US"/>
        </a:p>
      </dgm:t>
    </dgm:pt>
    <dgm:pt modelId="{E84F54AA-BFEF-C044-9905-B92AC4D8F391}" type="pres">
      <dgm:prSet presAssocID="{A7BB80C3-D8CB-0342-9F8D-702DEA67741C}" presName="hierChild4" presStyleCnt="0"/>
      <dgm:spPr/>
    </dgm:pt>
    <dgm:pt modelId="{58DFBB0A-8971-F547-9119-296647869C54}" type="pres">
      <dgm:prSet presAssocID="{A7BB80C3-D8CB-0342-9F8D-702DEA67741C}" presName="hierChild5" presStyleCnt="0"/>
      <dgm:spPr/>
    </dgm:pt>
    <dgm:pt modelId="{5920A9AE-5F93-6D4A-9363-B219ADFD5E36}" type="pres">
      <dgm:prSet presAssocID="{2BA0D5D2-6F9E-C947-9083-034778B4590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81E58EC-86E5-2E42-B94E-E43378D6AAD1}" type="pres">
      <dgm:prSet presAssocID="{A6FCCA82-9877-9846-8DD2-D190A953B8F3}" presName="hierRoot2" presStyleCnt="0">
        <dgm:presLayoutVars>
          <dgm:hierBranch val="init"/>
        </dgm:presLayoutVars>
      </dgm:prSet>
      <dgm:spPr/>
    </dgm:pt>
    <dgm:pt modelId="{803797C6-5CE1-FF4B-B821-3E6F4CFC422D}" type="pres">
      <dgm:prSet presAssocID="{A6FCCA82-9877-9846-8DD2-D190A953B8F3}" presName="rootComposite" presStyleCnt="0"/>
      <dgm:spPr/>
    </dgm:pt>
    <dgm:pt modelId="{3CEBFADB-B427-1247-A3A9-67917772643A}" type="pres">
      <dgm:prSet presAssocID="{A6FCCA82-9877-9846-8DD2-D190A953B8F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80C35-682C-7643-93DE-AA8CD2251ADD}" type="pres">
      <dgm:prSet presAssocID="{A6FCCA82-9877-9846-8DD2-D190A953B8F3}" presName="rootConnector" presStyleLbl="node2" presStyleIdx="1" presStyleCnt="5"/>
      <dgm:spPr/>
      <dgm:t>
        <a:bodyPr/>
        <a:lstStyle/>
        <a:p>
          <a:endParaRPr lang="en-US"/>
        </a:p>
      </dgm:t>
    </dgm:pt>
    <dgm:pt modelId="{E867C865-4E55-7240-BDDE-81ED84AC9DC5}" type="pres">
      <dgm:prSet presAssocID="{A6FCCA82-9877-9846-8DD2-D190A953B8F3}" presName="hierChild4" presStyleCnt="0"/>
      <dgm:spPr/>
    </dgm:pt>
    <dgm:pt modelId="{E40E77BB-5C93-5247-A1B1-0A97A4033C38}" type="pres">
      <dgm:prSet presAssocID="{A6FCCA82-9877-9846-8DD2-D190A953B8F3}" presName="hierChild5" presStyleCnt="0"/>
      <dgm:spPr/>
    </dgm:pt>
    <dgm:pt modelId="{E47805A7-9782-254F-A9ED-C39E7128ED6F}" type="pres">
      <dgm:prSet presAssocID="{36CC8F16-353E-8A49-B3C9-132B40277E8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73217B2-19BC-CF4F-8227-24E43E6C53BA}" type="pres">
      <dgm:prSet presAssocID="{D730212B-0401-C746-A656-112A4D47D7A3}" presName="hierRoot2" presStyleCnt="0">
        <dgm:presLayoutVars>
          <dgm:hierBranch val="init"/>
        </dgm:presLayoutVars>
      </dgm:prSet>
      <dgm:spPr/>
    </dgm:pt>
    <dgm:pt modelId="{CA850C30-274D-A84B-8649-6866EE8112F9}" type="pres">
      <dgm:prSet presAssocID="{D730212B-0401-C746-A656-112A4D47D7A3}" presName="rootComposite" presStyleCnt="0"/>
      <dgm:spPr/>
    </dgm:pt>
    <dgm:pt modelId="{3C350F70-71E1-8443-8853-2E7B79686E26}" type="pres">
      <dgm:prSet presAssocID="{D730212B-0401-C746-A656-112A4D47D7A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6D2AA-C27E-3C4D-8355-9E20F79D5423}" type="pres">
      <dgm:prSet presAssocID="{D730212B-0401-C746-A656-112A4D47D7A3}" presName="rootConnector" presStyleLbl="node2" presStyleIdx="2" presStyleCnt="5"/>
      <dgm:spPr/>
      <dgm:t>
        <a:bodyPr/>
        <a:lstStyle/>
        <a:p>
          <a:endParaRPr lang="en-US"/>
        </a:p>
      </dgm:t>
    </dgm:pt>
    <dgm:pt modelId="{77F2AA5E-3906-9342-813C-2FD88CF5DB18}" type="pres">
      <dgm:prSet presAssocID="{D730212B-0401-C746-A656-112A4D47D7A3}" presName="hierChild4" presStyleCnt="0"/>
      <dgm:spPr/>
    </dgm:pt>
    <dgm:pt modelId="{1311030D-75FE-724B-9C9C-E86B818903BD}" type="pres">
      <dgm:prSet presAssocID="{D730212B-0401-C746-A656-112A4D47D7A3}" presName="hierChild5" presStyleCnt="0"/>
      <dgm:spPr/>
    </dgm:pt>
    <dgm:pt modelId="{25E94FD6-857E-FF4E-909A-6547B4285465}" type="pres">
      <dgm:prSet presAssocID="{4C701FD4-C92E-044F-BA6D-192DD00EF4B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5D47EE0-9D28-7F40-9BF1-4C35DCD34EEF}" type="pres">
      <dgm:prSet presAssocID="{F404BC05-965E-AD42-8860-AC08D5182326}" presName="hierRoot2" presStyleCnt="0">
        <dgm:presLayoutVars>
          <dgm:hierBranch val="init"/>
        </dgm:presLayoutVars>
      </dgm:prSet>
      <dgm:spPr/>
    </dgm:pt>
    <dgm:pt modelId="{06898195-01B0-1441-B728-4F9CF9714B6D}" type="pres">
      <dgm:prSet presAssocID="{F404BC05-965E-AD42-8860-AC08D5182326}" presName="rootComposite" presStyleCnt="0"/>
      <dgm:spPr/>
    </dgm:pt>
    <dgm:pt modelId="{011A5176-9C10-5445-8DFE-9577F2D4D07D}" type="pres">
      <dgm:prSet presAssocID="{F404BC05-965E-AD42-8860-AC08D518232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FFA67A-5880-6C42-90F9-1609CBAF065B}" type="pres">
      <dgm:prSet presAssocID="{F404BC05-965E-AD42-8860-AC08D5182326}" presName="rootConnector" presStyleLbl="node2" presStyleIdx="3" presStyleCnt="5"/>
      <dgm:spPr/>
      <dgm:t>
        <a:bodyPr/>
        <a:lstStyle/>
        <a:p>
          <a:endParaRPr lang="en-US"/>
        </a:p>
      </dgm:t>
    </dgm:pt>
    <dgm:pt modelId="{DFE112DC-A8E0-8740-B9A2-78AAEA19D557}" type="pres">
      <dgm:prSet presAssocID="{F404BC05-965E-AD42-8860-AC08D5182326}" presName="hierChild4" presStyleCnt="0"/>
      <dgm:spPr/>
    </dgm:pt>
    <dgm:pt modelId="{9303D5FC-4246-214F-9357-6E8C02B9803F}" type="pres">
      <dgm:prSet presAssocID="{F404BC05-965E-AD42-8860-AC08D5182326}" presName="hierChild5" presStyleCnt="0"/>
      <dgm:spPr/>
    </dgm:pt>
    <dgm:pt modelId="{0BE32EF4-F976-EC40-8104-1AB57FE211BD}" type="pres">
      <dgm:prSet presAssocID="{D8370387-EAFE-554F-8166-885752E80F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58A1F62-10B4-D941-894D-34AD2E1B9E2C}" type="pres">
      <dgm:prSet presAssocID="{424FB55B-5B54-8B46-BE9D-E2C5A5BAFC2C}" presName="hierRoot2" presStyleCnt="0">
        <dgm:presLayoutVars>
          <dgm:hierBranch val="init"/>
        </dgm:presLayoutVars>
      </dgm:prSet>
      <dgm:spPr/>
    </dgm:pt>
    <dgm:pt modelId="{783784A4-C334-8B4A-9E0C-C55F18F224A5}" type="pres">
      <dgm:prSet presAssocID="{424FB55B-5B54-8B46-BE9D-E2C5A5BAFC2C}" presName="rootComposite" presStyleCnt="0"/>
      <dgm:spPr/>
    </dgm:pt>
    <dgm:pt modelId="{A50E1329-B2EE-0742-B90A-EE2C8CA18C45}" type="pres">
      <dgm:prSet presAssocID="{424FB55B-5B54-8B46-BE9D-E2C5A5BAFC2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F99B5-EED3-2645-B6F6-0C0E0B72AFC5}" type="pres">
      <dgm:prSet presAssocID="{424FB55B-5B54-8B46-BE9D-E2C5A5BAFC2C}" presName="rootConnector" presStyleLbl="node2" presStyleIdx="4" presStyleCnt="5"/>
      <dgm:spPr/>
      <dgm:t>
        <a:bodyPr/>
        <a:lstStyle/>
        <a:p>
          <a:endParaRPr lang="en-US"/>
        </a:p>
      </dgm:t>
    </dgm:pt>
    <dgm:pt modelId="{59AD478B-284E-7848-A096-B2CC78573D23}" type="pres">
      <dgm:prSet presAssocID="{424FB55B-5B54-8B46-BE9D-E2C5A5BAFC2C}" presName="hierChild4" presStyleCnt="0"/>
      <dgm:spPr/>
    </dgm:pt>
    <dgm:pt modelId="{BFD993E6-4F64-B74D-8C03-7C82C0AFFCEE}" type="pres">
      <dgm:prSet presAssocID="{424FB55B-5B54-8B46-BE9D-E2C5A5BAFC2C}" presName="hierChild5" presStyleCnt="0"/>
      <dgm:spPr/>
    </dgm:pt>
    <dgm:pt modelId="{812DCA6A-408B-C242-A156-D2AA8CB21B5F}" type="pres">
      <dgm:prSet presAssocID="{716F9B0E-8A6F-3046-8C38-11FB03CAB3FA}" presName="hierChild3" presStyleCnt="0"/>
      <dgm:spPr/>
    </dgm:pt>
  </dgm:ptLst>
  <dgm:cxnLst>
    <dgm:cxn modelId="{13E2FF26-3B04-D340-9F2E-DB79D3F34799}" type="presOf" srcId="{D730212B-0401-C746-A656-112A4D47D7A3}" destId="{55F6D2AA-C27E-3C4D-8355-9E20F79D5423}" srcOrd="1" destOrd="0" presId="urn:microsoft.com/office/officeart/2005/8/layout/orgChart1"/>
    <dgm:cxn modelId="{266DABFE-484B-234B-B639-EC0EA488DCEE}" srcId="{716F9B0E-8A6F-3046-8C38-11FB03CAB3FA}" destId="{F404BC05-965E-AD42-8860-AC08D5182326}" srcOrd="3" destOrd="0" parTransId="{4C701FD4-C92E-044F-BA6D-192DD00EF4B1}" sibTransId="{FC46E13A-CD77-9742-BC99-53F719CF5E40}"/>
    <dgm:cxn modelId="{C250977E-F107-AA46-8993-FD1D4B100A13}" type="presOf" srcId="{A7BB80C3-D8CB-0342-9F8D-702DEA67741C}" destId="{A21240DF-FFBB-9748-9E5A-C2D861164CA8}" srcOrd="1" destOrd="0" presId="urn:microsoft.com/office/officeart/2005/8/layout/orgChart1"/>
    <dgm:cxn modelId="{C54F8108-30DF-7D40-9F56-9BA5DAA65A67}" type="presOf" srcId="{2BA0D5D2-6F9E-C947-9083-034778B45906}" destId="{5920A9AE-5F93-6D4A-9363-B219ADFD5E36}" srcOrd="0" destOrd="0" presId="urn:microsoft.com/office/officeart/2005/8/layout/orgChart1"/>
    <dgm:cxn modelId="{B07C08FB-9B11-C94A-AAC7-7512DECAC682}" type="presOf" srcId="{D730212B-0401-C746-A656-112A4D47D7A3}" destId="{3C350F70-71E1-8443-8853-2E7B79686E26}" srcOrd="0" destOrd="0" presId="urn:microsoft.com/office/officeart/2005/8/layout/orgChart1"/>
    <dgm:cxn modelId="{619B0C85-565B-7A47-9A8A-983130E292FA}" type="presOf" srcId="{36CC8F16-353E-8A49-B3C9-132B40277E86}" destId="{E47805A7-9782-254F-A9ED-C39E7128ED6F}" srcOrd="0" destOrd="0" presId="urn:microsoft.com/office/officeart/2005/8/layout/orgChart1"/>
    <dgm:cxn modelId="{EB593DFC-B1FC-B344-A881-191B80DB2434}" type="presOf" srcId="{716F9B0E-8A6F-3046-8C38-11FB03CAB3FA}" destId="{C5756CF6-2C90-6E42-9C05-2B871AAFAD40}" srcOrd="0" destOrd="0" presId="urn:microsoft.com/office/officeart/2005/8/layout/orgChart1"/>
    <dgm:cxn modelId="{5998109D-53E3-774C-BD8E-2639923EA96D}" type="presOf" srcId="{6B8023C0-96C3-A348-AE72-EEC4C17708A8}" destId="{CA8A17DC-9EA5-0141-A9D9-285219B37EE0}" srcOrd="0" destOrd="0" presId="urn:microsoft.com/office/officeart/2005/8/layout/orgChart1"/>
    <dgm:cxn modelId="{B3EE6A98-869E-E444-B406-4D18A9B69D29}" type="presOf" srcId="{F404BC05-965E-AD42-8860-AC08D5182326}" destId="{25FFA67A-5880-6C42-90F9-1609CBAF065B}" srcOrd="1" destOrd="0" presId="urn:microsoft.com/office/officeart/2005/8/layout/orgChart1"/>
    <dgm:cxn modelId="{E73F50F7-3B3C-2144-9B78-2A3276EE2E2F}" type="presOf" srcId="{F404BC05-965E-AD42-8860-AC08D5182326}" destId="{011A5176-9C10-5445-8DFE-9577F2D4D07D}" srcOrd="0" destOrd="0" presId="urn:microsoft.com/office/officeart/2005/8/layout/orgChart1"/>
    <dgm:cxn modelId="{C57000CB-3731-C547-AD9D-3E9A32E344A0}" type="presOf" srcId="{4C701FD4-C92E-044F-BA6D-192DD00EF4B1}" destId="{25E94FD6-857E-FF4E-909A-6547B4285465}" srcOrd="0" destOrd="0" presId="urn:microsoft.com/office/officeart/2005/8/layout/orgChart1"/>
    <dgm:cxn modelId="{487055D6-F38F-8F4F-A98E-47A41AA8D38A}" srcId="{716F9B0E-8A6F-3046-8C38-11FB03CAB3FA}" destId="{A6FCCA82-9877-9846-8DD2-D190A953B8F3}" srcOrd="1" destOrd="0" parTransId="{2BA0D5D2-6F9E-C947-9083-034778B45906}" sibTransId="{E128674C-5163-FC4A-818D-57D47FC7C490}"/>
    <dgm:cxn modelId="{110D0367-CE75-0647-A2F8-ABD89BB1A525}" type="presOf" srcId="{716F9B0E-8A6F-3046-8C38-11FB03CAB3FA}" destId="{7D4B1A93-1F18-1847-A303-790A28F0B280}" srcOrd="1" destOrd="0" presId="urn:microsoft.com/office/officeart/2005/8/layout/orgChart1"/>
    <dgm:cxn modelId="{BA0AC7D9-A220-3C4A-AD33-E36213C945C9}" type="presOf" srcId="{A6FCCA82-9877-9846-8DD2-D190A953B8F3}" destId="{31680C35-682C-7643-93DE-AA8CD2251ADD}" srcOrd="1" destOrd="0" presId="urn:microsoft.com/office/officeart/2005/8/layout/orgChart1"/>
    <dgm:cxn modelId="{0DFC3134-A7F9-9140-AB1E-1DCA15113AE8}" type="presOf" srcId="{DD274975-7499-B144-8B03-628782E6B85A}" destId="{3C55BF63-F59E-1346-A7FF-3CDBBDEBAAE0}" srcOrd="0" destOrd="0" presId="urn:microsoft.com/office/officeart/2005/8/layout/orgChart1"/>
    <dgm:cxn modelId="{CA52376E-35BD-9742-B295-C5E3DB7167F4}" type="presOf" srcId="{424FB55B-5B54-8B46-BE9D-E2C5A5BAFC2C}" destId="{6B5F99B5-EED3-2645-B6F6-0C0E0B72AFC5}" srcOrd="1" destOrd="0" presId="urn:microsoft.com/office/officeart/2005/8/layout/orgChart1"/>
    <dgm:cxn modelId="{C25A050E-6B1B-F840-8DBD-058E2AC832C1}" type="presOf" srcId="{D8370387-EAFE-554F-8166-885752E80F61}" destId="{0BE32EF4-F976-EC40-8104-1AB57FE211BD}" srcOrd="0" destOrd="0" presId="urn:microsoft.com/office/officeart/2005/8/layout/orgChart1"/>
    <dgm:cxn modelId="{7B1B266A-1E1D-9443-808B-CED5D943C7DF}" type="presOf" srcId="{A6FCCA82-9877-9846-8DD2-D190A953B8F3}" destId="{3CEBFADB-B427-1247-A3A9-67917772643A}" srcOrd="0" destOrd="0" presId="urn:microsoft.com/office/officeart/2005/8/layout/orgChart1"/>
    <dgm:cxn modelId="{A370134E-C97C-C142-9234-AE984E7717DA}" type="presOf" srcId="{424FB55B-5B54-8B46-BE9D-E2C5A5BAFC2C}" destId="{A50E1329-B2EE-0742-B90A-EE2C8CA18C45}" srcOrd="0" destOrd="0" presId="urn:microsoft.com/office/officeart/2005/8/layout/orgChart1"/>
    <dgm:cxn modelId="{7A094BB2-DB25-8945-8501-F0F2E671B106}" type="presOf" srcId="{A7BB80C3-D8CB-0342-9F8D-702DEA67741C}" destId="{97D309AC-3648-F04D-9CBB-7314A0967D6B}" srcOrd="0" destOrd="0" presId="urn:microsoft.com/office/officeart/2005/8/layout/orgChart1"/>
    <dgm:cxn modelId="{3C44E21D-94CB-2840-A384-2E68BDE19380}" srcId="{716F9B0E-8A6F-3046-8C38-11FB03CAB3FA}" destId="{424FB55B-5B54-8B46-BE9D-E2C5A5BAFC2C}" srcOrd="4" destOrd="0" parTransId="{D8370387-EAFE-554F-8166-885752E80F61}" sibTransId="{876F73E3-9A4B-1A48-AA09-88B3AAD8240C}"/>
    <dgm:cxn modelId="{FD544198-0789-134D-8FAE-1C9FE4041874}" srcId="{DD274975-7499-B144-8B03-628782E6B85A}" destId="{716F9B0E-8A6F-3046-8C38-11FB03CAB3FA}" srcOrd="0" destOrd="0" parTransId="{29FDE877-BA50-0D42-AB00-53202101DD4F}" sibTransId="{087F1DE1-50B4-7E49-AAD0-426DA64D089E}"/>
    <dgm:cxn modelId="{6A81BD26-B450-C546-93E9-4E84C1EBF751}" srcId="{716F9B0E-8A6F-3046-8C38-11FB03CAB3FA}" destId="{D730212B-0401-C746-A656-112A4D47D7A3}" srcOrd="2" destOrd="0" parTransId="{36CC8F16-353E-8A49-B3C9-132B40277E86}" sibTransId="{CDAD5ACB-A497-A345-BCE9-339852298942}"/>
    <dgm:cxn modelId="{00C4E3AE-70B2-6E40-9FD1-75DA18A5ED03}" srcId="{716F9B0E-8A6F-3046-8C38-11FB03CAB3FA}" destId="{A7BB80C3-D8CB-0342-9F8D-702DEA67741C}" srcOrd="0" destOrd="0" parTransId="{6B8023C0-96C3-A348-AE72-EEC4C17708A8}" sibTransId="{77E88C4F-1ECF-BD47-B47C-1DC215A718DF}"/>
    <dgm:cxn modelId="{F7A0192B-C3C3-A844-BFB4-DA36400E9CA5}" type="presParOf" srcId="{3C55BF63-F59E-1346-A7FF-3CDBBDEBAAE0}" destId="{4C5E1BA1-A4EA-B54B-8034-8E679E2F8A68}" srcOrd="0" destOrd="0" presId="urn:microsoft.com/office/officeart/2005/8/layout/orgChart1"/>
    <dgm:cxn modelId="{A001B334-4943-3744-B516-13604A232FAA}" type="presParOf" srcId="{4C5E1BA1-A4EA-B54B-8034-8E679E2F8A68}" destId="{A348FBDF-B6C8-3144-A27F-F3B461814F12}" srcOrd="0" destOrd="0" presId="urn:microsoft.com/office/officeart/2005/8/layout/orgChart1"/>
    <dgm:cxn modelId="{CD2C8BD0-20CC-A042-A078-271D7ADD03B1}" type="presParOf" srcId="{A348FBDF-B6C8-3144-A27F-F3B461814F12}" destId="{C5756CF6-2C90-6E42-9C05-2B871AAFAD40}" srcOrd="0" destOrd="0" presId="urn:microsoft.com/office/officeart/2005/8/layout/orgChart1"/>
    <dgm:cxn modelId="{8FD1078F-64B1-394C-AA00-4F5B1DC31BAB}" type="presParOf" srcId="{A348FBDF-B6C8-3144-A27F-F3B461814F12}" destId="{7D4B1A93-1F18-1847-A303-790A28F0B280}" srcOrd="1" destOrd="0" presId="urn:microsoft.com/office/officeart/2005/8/layout/orgChart1"/>
    <dgm:cxn modelId="{2327536A-C367-8A40-ACEE-300ACAD658C9}" type="presParOf" srcId="{4C5E1BA1-A4EA-B54B-8034-8E679E2F8A68}" destId="{F8CED964-FD38-A149-B031-CE28DE50A939}" srcOrd="1" destOrd="0" presId="urn:microsoft.com/office/officeart/2005/8/layout/orgChart1"/>
    <dgm:cxn modelId="{CF3A3A59-83B4-BE41-9954-17879AC8A2CD}" type="presParOf" srcId="{F8CED964-FD38-A149-B031-CE28DE50A939}" destId="{CA8A17DC-9EA5-0141-A9D9-285219B37EE0}" srcOrd="0" destOrd="0" presId="urn:microsoft.com/office/officeart/2005/8/layout/orgChart1"/>
    <dgm:cxn modelId="{A8C7F7F9-C216-954C-9643-B0B5CBB4F316}" type="presParOf" srcId="{F8CED964-FD38-A149-B031-CE28DE50A939}" destId="{ED8739A5-B833-A84F-B573-93151A54B61C}" srcOrd="1" destOrd="0" presId="urn:microsoft.com/office/officeart/2005/8/layout/orgChart1"/>
    <dgm:cxn modelId="{A67138E9-1EFA-CE4A-BF90-23BD7DEA42D0}" type="presParOf" srcId="{ED8739A5-B833-A84F-B573-93151A54B61C}" destId="{7A5F5A26-ABB6-B34E-882B-CB0F123CA0E1}" srcOrd="0" destOrd="0" presId="urn:microsoft.com/office/officeart/2005/8/layout/orgChart1"/>
    <dgm:cxn modelId="{DF2C5B4E-588B-224F-AB38-EAF29A292C23}" type="presParOf" srcId="{7A5F5A26-ABB6-B34E-882B-CB0F123CA0E1}" destId="{97D309AC-3648-F04D-9CBB-7314A0967D6B}" srcOrd="0" destOrd="0" presId="urn:microsoft.com/office/officeart/2005/8/layout/orgChart1"/>
    <dgm:cxn modelId="{68A1297C-3E35-A544-B663-86A0DBA77AB0}" type="presParOf" srcId="{7A5F5A26-ABB6-B34E-882B-CB0F123CA0E1}" destId="{A21240DF-FFBB-9748-9E5A-C2D861164CA8}" srcOrd="1" destOrd="0" presId="urn:microsoft.com/office/officeart/2005/8/layout/orgChart1"/>
    <dgm:cxn modelId="{09B81946-236C-4649-B748-B19150EC82B1}" type="presParOf" srcId="{ED8739A5-B833-A84F-B573-93151A54B61C}" destId="{E84F54AA-BFEF-C044-9905-B92AC4D8F391}" srcOrd="1" destOrd="0" presId="urn:microsoft.com/office/officeart/2005/8/layout/orgChart1"/>
    <dgm:cxn modelId="{3FF1741E-614D-354D-8886-78C70E876237}" type="presParOf" srcId="{ED8739A5-B833-A84F-B573-93151A54B61C}" destId="{58DFBB0A-8971-F547-9119-296647869C54}" srcOrd="2" destOrd="0" presId="urn:microsoft.com/office/officeart/2005/8/layout/orgChart1"/>
    <dgm:cxn modelId="{41395BF0-B8E4-694D-94C4-2712861D39D8}" type="presParOf" srcId="{F8CED964-FD38-A149-B031-CE28DE50A939}" destId="{5920A9AE-5F93-6D4A-9363-B219ADFD5E36}" srcOrd="2" destOrd="0" presId="urn:microsoft.com/office/officeart/2005/8/layout/orgChart1"/>
    <dgm:cxn modelId="{82481835-ECD1-664A-9FFE-56461B5155CF}" type="presParOf" srcId="{F8CED964-FD38-A149-B031-CE28DE50A939}" destId="{181E58EC-86E5-2E42-B94E-E43378D6AAD1}" srcOrd="3" destOrd="0" presId="urn:microsoft.com/office/officeart/2005/8/layout/orgChart1"/>
    <dgm:cxn modelId="{0D242D6D-B7E1-6B43-95C3-29A1F184DC40}" type="presParOf" srcId="{181E58EC-86E5-2E42-B94E-E43378D6AAD1}" destId="{803797C6-5CE1-FF4B-B821-3E6F4CFC422D}" srcOrd="0" destOrd="0" presId="urn:microsoft.com/office/officeart/2005/8/layout/orgChart1"/>
    <dgm:cxn modelId="{34124A7D-3CD1-6F46-947A-284350251B3D}" type="presParOf" srcId="{803797C6-5CE1-FF4B-B821-3E6F4CFC422D}" destId="{3CEBFADB-B427-1247-A3A9-67917772643A}" srcOrd="0" destOrd="0" presId="urn:microsoft.com/office/officeart/2005/8/layout/orgChart1"/>
    <dgm:cxn modelId="{2B5194D2-BCFE-A242-A0BC-6E67314D60C5}" type="presParOf" srcId="{803797C6-5CE1-FF4B-B821-3E6F4CFC422D}" destId="{31680C35-682C-7643-93DE-AA8CD2251ADD}" srcOrd="1" destOrd="0" presId="urn:microsoft.com/office/officeart/2005/8/layout/orgChart1"/>
    <dgm:cxn modelId="{15321365-A35C-E945-98F6-21C353840838}" type="presParOf" srcId="{181E58EC-86E5-2E42-B94E-E43378D6AAD1}" destId="{E867C865-4E55-7240-BDDE-81ED84AC9DC5}" srcOrd="1" destOrd="0" presId="urn:microsoft.com/office/officeart/2005/8/layout/orgChart1"/>
    <dgm:cxn modelId="{B64A3DD4-8DAC-EB46-BCD5-113D7CE30F03}" type="presParOf" srcId="{181E58EC-86E5-2E42-B94E-E43378D6AAD1}" destId="{E40E77BB-5C93-5247-A1B1-0A97A4033C38}" srcOrd="2" destOrd="0" presId="urn:microsoft.com/office/officeart/2005/8/layout/orgChart1"/>
    <dgm:cxn modelId="{1EA35BBD-294F-9943-8139-64B6E87E707D}" type="presParOf" srcId="{F8CED964-FD38-A149-B031-CE28DE50A939}" destId="{E47805A7-9782-254F-A9ED-C39E7128ED6F}" srcOrd="4" destOrd="0" presId="urn:microsoft.com/office/officeart/2005/8/layout/orgChart1"/>
    <dgm:cxn modelId="{F27C4251-472C-084F-BEEB-5FAA57B2E034}" type="presParOf" srcId="{F8CED964-FD38-A149-B031-CE28DE50A939}" destId="{673217B2-19BC-CF4F-8227-24E43E6C53BA}" srcOrd="5" destOrd="0" presId="urn:microsoft.com/office/officeart/2005/8/layout/orgChart1"/>
    <dgm:cxn modelId="{DBF13FAD-48E9-A248-AF05-0536EE508FA4}" type="presParOf" srcId="{673217B2-19BC-CF4F-8227-24E43E6C53BA}" destId="{CA850C30-274D-A84B-8649-6866EE8112F9}" srcOrd="0" destOrd="0" presId="urn:microsoft.com/office/officeart/2005/8/layout/orgChart1"/>
    <dgm:cxn modelId="{2F17EE31-0EE1-684B-A302-1FC1691B33F9}" type="presParOf" srcId="{CA850C30-274D-A84B-8649-6866EE8112F9}" destId="{3C350F70-71E1-8443-8853-2E7B79686E26}" srcOrd="0" destOrd="0" presId="urn:microsoft.com/office/officeart/2005/8/layout/orgChart1"/>
    <dgm:cxn modelId="{C8316B48-4FBF-4043-8A71-1F72FA96EABE}" type="presParOf" srcId="{CA850C30-274D-A84B-8649-6866EE8112F9}" destId="{55F6D2AA-C27E-3C4D-8355-9E20F79D5423}" srcOrd="1" destOrd="0" presId="urn:microsoft.com/office/officeart/2005/8/layout/orgChart1"/>
    <dgm:cxn modelId="{8D3AFF90-2D1D-9040-8987-6744F90CD290}" type="presParOf" srcId="{673217B2-19BC-CF4F-8227-24E43E6C53BA}" destId="{77F2AA5E-3906-9342-813C-2FD88CF5DB18}" srcOrd="1" destOrd="0" presId="urn:microsoft.com/office/officeart/2005/8/layout/orgChart1"/>
    <dgm:cxn modelId="{83990BB3-8229-3349-A74E-5BFB27C29B09}" type="presParOf" srcId="{673217B2-19BC-CF4F-8227-24E43E6C53BA}" destId="{1311030D-75FE-724B-9C9C-E86B818903BD}" srcOrd="2" destOrd="0" presId="urn:microsoft.com/office/officeart/2005/8/layout/orgChart1"/>
    <dgm:cxn modelId="{F64C1244-73AB-FF4C-8ED0-E2F7960704A3}" type="presParOf" srcId="{F8CED964-FD38-A149-B031-CE28DE50A939}" destId="{25E94FD6-857E-FF4E-909A-6547B4285465}" srcOrd="6" destOrd="0" presId="urn:microsoft.com/office/officeart/2005/8/layout/orgChart1"/>
    <dgm:cxn modelId="{9C53D068-FC30-324C-BF74-A9C0E4BE6EE6}" type="presParOf" srcId="{F8CED964-FD38-A149-B031-CE28DE50A939}" destId="{F5D47EE0-9D28-7F40-9BF1-4C35DCD34EEF}" srcOrd="7" destOrd="0" presId="urn:microsoft.com/office/officeart/2005/8/layout/orgChart1"/>
    <dgm:cxn modelId="{6690298D-5916-4B46-960F-2116E573B618}" type="presParOf" srcId="{F5D47EE0-9D28-7F40-9BF1-4C35DCD34EEF}" destId="{06898195-01B0-1441-B728-4F9CF9714B6D}" srcOrd="0" destOrd="0" presId="urn:microsoft.com/office/officeart/2005/8/layout/orgChart1"/>
    <dgm:cxn modelId="{BA99A677-5593-8A4F-A761-D6E1615A956F}" type="presParOf" srcId="{06898195-01B0-1441-B728-4F9CF9714B6D}" destId="{011A5176-9C10-5445-8DFE-9577F2D4D07D}" srcOrd="0" destOrd="0" presId="urn:microsoft.com/office/officeart/2005/8/layout/orgChart1"/>
    <dgm:cxn modelId="{B6582697-CFBE-F245-9947-D06834E03C88}" type="presParOf" srcId="{06898195-01B0-1441-B728-4F9CF9714B6D}" destId="{25FFA67A-5880-6C42-90F9-1609CBAF065B}" srcOrd="1" destOrd="0" presId="urn:microsoft.com/office/officeart/2005/8/layout/orgChart1"/>
    <dgm:cxn modelId="{FB031A86-BCDA-F641-851D-39A1667A0311}" type="presParOf" srcId="{F5D47EE0-9D28-7F40-9BF1-4C35DCD34EEF}" destId="{DFE112DC-A8E0-8740-B9A2-78AAEA19D557}" srcOrd="1" destOrd="0" presId="urn:microsoft.com/office/officeart/2005/8/layout/orgChart1"/>
    <dgm:cxn modelId="{91C33D67-70DD-AF4C-BB54-9E7C87C7A20B}" type="presParOf" srcId="{F5D47EE0-9D28-7F40-9BF1-4C35DCD34EEF}" destId="{9303D5FC-4246-214F-9357-6E8C02B9803F}" srcOrd="2" destOrd="0" presId="urn:microsoft.com/office/officeart/2005/8/layout/orgChart1"/>
    <dgm:cxn modelId="{B222AEB0-390D-B946-91CA-CF749BF40C4E}" type="presParOf" srcId="{F8CED964-FD38-A149-B031-CE28DE50A939}" destId="{0BE32EF4-F976-EC40-8104-1AB57FE211BD}" srcOrd="8" destOrd="0" presId="urn:microsoft.com/office/officeart/2005/8/layout/orgChart1"/>
    <dgm:cxn modelId="{39136998-1F4C-B440-93B8-CEC93DF9F29E}" type="presParOf" srcId="{F8CED964-FD38-A149-B031-CE28DE50A939}" destId="{158A1F62-10B4-D941-894D-34AD2E1B9E2C}" srcOrd="9" destOrd="0" presId="urn:microsoft.com/office/officeart/2005/8/layout/orgChart1"/>
    <dgm:cxn modelId="{B5B4C8F9-71A5-C54D-A0E3-927047DFFEE7}" type="presParOf" srcId="{158A1F62-10B4-D941-894D-34AD2E1B9E2C}" destId="{783784A4-C334-8B4A-9E0C-C55F18F224A5}" srcOrd="0" destOrd="0" presId="urn:microsoft.com/office/officeart/2005/8/layout/orgChart1"/>
    <dgm:cxn modelId="{7E0DB368-68C0-1247-A79C-87CD7D689745}" type="presParOf" srcId="{783784A4-C334-8B4A-9E0C-C55F18F224A5}" destId="{A50E1329-B2EE-0742-B90A-EE2C8CA18C45}" srcOrd="0" destOrd="0" presId="urn:microsoft.com/office/officeart/2005/8/layout/orgChart1"/>
    <dgm:cxn modelId="{ED347E32-FDCB-BD42-B380-F849435303B8}" type="presParOf" srcId="{783784A4-C334-8B4A-9E0C-C55F18F224A5}" destId="{6B5F99B5-EED3-2645-B6F6-0C0E0B72AFC5}" srcOrd="1" destOrd="0" presId="urn:microsoft.com/office/officeart/2005/8/layout/orgChart1"/>
    <dgm:cxn modelId="{B02CFC81-2733-344A-AB77-83400444066A}" type="presParOf" srcId="{158A1F62-10B4-D941-894D-34AD2E1B9E2C}" destId="{59AD478B-284E-7848-A096-B2CC78573D23}" srcOrd="1" destOrd="0" presId="urn:microsoft.com/office/officeart/2005/8/layout/orgChart1"/>
    <dgm:cxn modelId="{1576DF89-C1DE-D349-980B-8B1F276CA80A}" type="presParOf" srcId="{158A1F62-10B4-D941-894D-34AD2E1B9E2C}" destId="{BFD993E6-4F64-B74D-8C03-7C82C0AFFCEE}" srcOrd="2" destOrd="0" presId="urn:microsoft.com/office/officeart/2005/8/layout/orgChart1"/>
    <dgm:cxn modelId="{A4041C3B-9768-0C4F-B8FC-3CD6AD638D7D}" type="presParOf" srcId="{4C5E1BA1-A4EA-B54B-8034-8E679E2F8A68}" destId="{812DCA6A-408B-C242-A156-D2AA8CB21B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32EF4-F976-EC40-8104-1AB57FE211BD}">
      <dsp:nvSpPr>
        <dsp:cNvPr id="0" name=""/>
        <dsp:cNvSpPr/>
      </dsp:nvSpPr>
      <dsp:spPr>
        <a:xfrm>
          <a:off x="5758248" y="1355006"/>
          <a:ext cx="4771431" cy="41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24"/>
              </a:lnTo>
              <a:lnTo>
                <a:pt x="4771431" y="207024"/>
              </a:lnTo>
              <a:lnTo>
                <a:pt x="4771431" y="41404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94FD6-857E-FF4E-909A-6547B4285465}">
      <dsp:nvSpPr>
        <dsp:cNvPr id="0" name=""/>
        <dsp:cNvSpPr/>
      </dsp:nvSpPr>
      <dsp:spPr>
        <a:xfrm>
          <a:off x="5758248" y="1355006"/>
          <a:ext cx="2385715" cy="41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24"/>
              </a:lnTo>
              <a:lnTo>
                <a:pt x="2385715" y="207024"/>
              </a:lnTo>
              <a:lnTo>
                <a:pt x="2385715" y="41404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805A7-9782-254F-A9ED-C39E7128ED6F}">
      <dsp:nvSpPr>
        <dsp:cNvPr id="0" name=""/>
        <dsp:cNvSpPr/>
      </dsp:nvSpPr>
      <dsp:spPr>
        <a:xfrm>
          <a:off x="5712528" y="1355006"/>
          <a:ext cx="91440" cy="414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4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0A9AE-5F93-6D4A-9363-B219ADFD5E36}">
      <dsp:nvSpPr>
        <dsp:cNvPr id="0" name=""/>
        <dsp:cNvSpPr/>
      </dsp:nvSpPr>
      <dsp:spPr>
        <a:xfrm>
          <a:off x="3372532" y="1355006"/>
          <a:ext cx="2385715" cy="414049"/>
        </a:xfrm>
        <a:custGeom>
          <a:avLst/>
          <a:gdLst/>
          <a:ahLst/>
          <a:cxnLst/>
          <a:rect l="0" t="0" r="0" b="0"/>
          <a:pathLst>
            <a:path>
              <a:moveTo>
                <a:pt x="2385715" y="0"/>
              </a:moveTo>
              <a:lnTo>
                <a:pt x="2385715" y="207024"/>
              </a:lnTo>
              <a:lnTo>
                <a:pt x="0" y="207024"/>
              </a:lnTo>
              <a:lnTo>
                <a:pt x="0" y="41404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A17DC-9EA5-0141-A9D9-285219B37EE0}">
      <dsp:nvSpPr>
        <dsp:cNvPr id="0" name=""/>
        <dsp:cNvSpPr/>
      </dsp:nvSpPr>
      <dsp:spPr>
        <a:xfrm>
          <a:off x="986816" y="1355006"/>
          <a:ext cx="4771431" cy="414049"/>
        </a:xfrm>
        <a:custGeom>
          <a:avLst/>
          <a:gdLst/>
          <a:ahLst/>
          <a:cxnLst/>
          <a:rect l="0" t="0" r="0" b="0"/>
          <a:pathLst>
            <a:path>
              <a:moveTo>
                <a:pt x="4771431" y="0"/>
              </a:moveTo>
              <a:lnTo>
                <a:pt x="4771431" y="207024"/>
              </a:lnTo>
              <a:lnTo>
                <a:pt x="0" y="207024"/>
              </a:lnTo>
              <a:lnTo>
                <a:pt x="0" y="41404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56CF6-2C90-6E42-9C05-2B871AAFAD40}">
      <dsp:nvSpPr>
        <dsp:cNvPr id="0" name=""/>
        <dsp:cNvSpPr/>
      </dsp:nvSpPr>
      <dsp:spPr>
        <a:xfrm>
          <a:off x="4772415" y="369173"/>
          <a:ext cx="1971665" cy="9858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VP, Medical and Academic Affairs,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Dr. Sean Virani</a:t>
          </a:r>
          <a:r>
            <a:rPr lang="en-US" sz="1400" kern="1200" dirty="0"/>
            <a:t> </a:t>
          </a:r>
        </a:p>
      </dsp:txBody>
      <dsp:txXfrm>
        <a:off x="4772415" y="369173"/>
        <a:ext cx="1971665" cy="985832"/>
      </dsp:txXfrm>
    </dsp:sp>
    <dsp:sp modelId="{97D309AC-3648-F04D-9CBB-7314A0967D6B}">
      <dsp:nvSpPr>
        <dsp:cNvPr id="0" name=""/>
        <dsp:cNvSpPr/>
      </dsp:nvSpPr>
      <dsp:spPr>
        <a:xfrm>
          <a:off x="984" y="1769055"/>
          <a:ext cx="1971665" cy="9858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Chief Medical Affairs Officer,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Ms. Claire Brown</a:t>
          </a:r>
        </a:p>
      </dsp:txBody>
      <dsp:txXfrm>
        <a:off x="984" y="1769055"/>
        <a:ext cx="1971665" cy="985832"/>
      </dsp:txXfrm>
    </dsp:sp>
    <dsp:sp modelId="{3CEBFADB-B427-1247-A3A9-67917772643A}">
      <dsp:nvSpPr>
        <dsp:cNvPr id="0" name=""/>
        <dsp:cNvSpPr/>
      </dsp:nvSpPr>
      <dsp:spPr>
        <a:xfrm>
          <a:off x="2386699" y="1769055"/>
          <a:ext cx="1971665" cy="9858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Executive Medical Director,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Dr. Jeff Pike</a:t>
          </a:r>
        </a:p>
      </dsp:txBody>
      <dsp:txXfrm>
        <a:off x="2386699" y="1769055"/>
        <a:ext cx="1971665" cy="985832"/>
      </dsp:txXfrm>
    </dsp:sp>
    <dsp:sp modelId="{3C350F70-71E1-8443-8853-2E7B79686E26}">
      <dsp:nvSpPr>
        <dsp:cNvPr id="0" name=""/>
        <dsp:cNvSpPr/>
      </dsp:nvSpPr>
      <dsp:spPr>
        <a:xfrm>
          <a:off x="4772415" y="1769055"/>
          <a:ext cx="1971665" cy="9858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Executive Director, Medical Staff,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TBD</a:t>
          </a:r>
        </a:p>
      </dsp:txBody>
      <dsp:txXfrm>
        <a:off x="4772415" y="1769055"/>
        <a:ext cx="1971665" cy="985832"/>
      </dsp:txXfrm>
    </dsp:sp>
    <dsp:sp modelId="{011A5176-9C10-5445-8DFE-9577F2D4D07D}">
      <dsp:nvSpPr>
        <dsp:cNvPr id="0" name=""/>
        <dsp:cNvSpPr/>
      </dsp:nvSpPr>
      <dsp:spPr>
        <a:xfrm>
          <a:off x="7158130" y="1769055"/>
          <a:ext cx="1971665" cy="9858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Executive Medical Director,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Dr. Titus Wong</a:t>
          </a:r>
        </a:p>
      </dsp:txBody>
      <dsp:txXfrm>
        <a:off x="7158130" y="1769055"/>
        <a:ext cx="1971665" cy="985832"/>
      </dsp:txXfrm>
    </dsp:sp>
    <dsp:sp modelId="{A50E1329-B2EE-0742-B90A-EE2C8CA18C45}">
      <dsp:nvSpPr>
        <dsp:cNvPr id="0" name=""/>
        <dsp:cNvSpPr/>
      </dsp:nvSpPr>
      <dsp:spPr>
        <a:xfrm>
          <a:off x="9543846" y="1769055"/>
          <a:ext cx="1971665" cy="9858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Chief Medical Information Officer, PHSA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Dr. Angel Arnaout</a:t>
          </a:r>
        </a:p>
      </dsp:txBody>
      <dsp:txXfrm>
        <a:off x="9543846" y="1769055"/>
        <a:ext cx="1971665" cy="985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CD881-F9A2-456C-A76D-B95AE3232FF5}" type="datetimeFigureOut">
              <a:rPr lang="en-CA" smtClean="0"/>
              <a:t>10/20/2023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2798-DAE9-4A50-802D-9852CDDC1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35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08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28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21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87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8358-404D-4959-B1CF-071220AE63C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10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priority Action areas</a:t>
            </a:r>
            <a:r>
              <a:rPr lang="en-US" baseline="0" dirty="0" smtClean="0"/>
              <a:t> are informed by the Medical Staff survey findings, as underpinned by the PHSA refreshed purpose, vision and values, and the Coast Salish teachings.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8358-404D-4959-B1CF-071220AE63C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54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priority Action areas</a:t>
            </a:r>
            <a:r>
              <a:rPr lang="en-US" baseline="0" dirty="0" smtClean="0"/>
              <a:t> are informed by the Medical Staff survey findings, as underpinned by the PHSA refreshed purpose, vision and values, and the Coast Salish teachings.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8358-404D-4959-B1CF-071220AE63C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6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13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2798-DAE9-4A50-802D-9852CDDC10E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6A2B8-1F74-4147-B966-656D30B3E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4639D-51B9-DA43-8A28-13C88DA4F0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616" y="491085"/>
            <a:ext cx="2305121" cy="60090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C079A8C-693D-1F4E-B877-395477057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6" y="2745892"/>
            <a:ext cx="12192000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C079A8C-693D-1F4E-B877-395477057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36" y="3939024"/>
            <a:ext cx="12192000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629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A7E14-2280-CC4A-8D02-1DA756EBE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6DDBA-D634-4C4F-9C0B-D1308476B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794923"/>
            <a:ext cx="8763000" cy="2346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i="1" smtClean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enter land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AB96B-7CFB-B144-BB65-027980F3E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616" y="5762623"/>
            <a:ext cx="2305121" cy="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540660-0443-4149-9408-4E5458E1B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D8D17-D781-BC4F-813E-1A3DAEF14D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04" y="525230"/>
            <a:ext cx="2305121" cy="60025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0FD918-2ACF-F54E-A047-13E09D5F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252" y="2673625"/>
            <a:ext cx="7623314" cy="326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“Pull quote”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6125" y="6356350"/>
            <a:ext cx="2743200" cy="365125"/>
          </a:xfrm>
        </p:spPr>
        <p:txBody>
          <a:bodyPr/>
          <a:lstStyle/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41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440EF5-8538-3242-83FE-DA7553A76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49B578-7E4E-F54D-AE33-266E91E4B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04" y="525230"/>
            <a:ext cx="2305121" cy="6002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FD2259-6ACD-3144-8F9C-B0F9BDB99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252" y="2673625"/>
            <a:ext cx="7623314" cy="326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“Pull quote”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9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03DB55-60C3-CD47-9116-D8CB5E80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0"/>
            <a:ext cx="1219002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74352-AF83-B647-A97E-7BB0D39A1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616" y="491085"/>
            <a:ext cx="2305121" cy="60090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1BEB38D-D150-0C46-8501-3CAA797E8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556" y="5346631"/>
            <a:ext cx="11466444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11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582C5-4CC5-8C4C-9CBD-8B2691F56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" y="-1587"/>
            <a:ext cx="1219002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20EDF-C038-9C40-8FD8-50FFECAA3A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938" y="427325"/>
            <a:ext cx="2305121" cy="60025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23C50F8-A159-B640-9333-B5BCCA94F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033" y="1825626"/>
            <a:ext cx="8855767" cy="31240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093A389-B34E-904E-85BE-D31CF9A8A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8324"/>
            <a:ext cx="8328993" cy="92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5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2EF61-2350-8346-AAA3-92AC27ED8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" y="0"/>
            <a:ext cx="1219002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20EDF-C038-9C40-8FD8-50FFECAA3A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938" y="427325"/>
            <a:ext cx="2305121" cy="6002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4B039C-6C8D-D945-A83B-56FBA312D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033" y="1825626"/>
            <a:ext cx="10571026" cy="3048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C777F2-F4E7-A649-A718-C1E203D152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8324"/>
            <a:ext cx="8328993" cy="92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07844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10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620EDF-C038-9C40-8FD8-50FFECAA3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938" y="427325"/>
            <a:ext cx="2305121" cy="600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B7C60-139D-3A4E-BD2E-8EBDFD43D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" y="3810000"/>
            <a:ext cx="12184388" cy="30480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385CEB-CDB7-B444-8B9D-138A17BC11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90689"/>
            <a:ext cx="5157787" cy="31591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</a:lstStyle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F8C579E-ED94-AB42-87A4-1B179130400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90689"/>
            <a:ext cx="5183188" cy="31591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Subheading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517443B-09CA-4249-8384-6146D4E18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8324"/>
            <a:ext cx="8328993" cy="92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08740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37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75A95-0A3E-224D-BA3D-F2472C911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151" y="5779446"/>
            <a:ext cx="2305121" cy="600254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7C777F2-F4E7-A649-A718-C1E203D152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48324"/>
            <a:ext cx="8328993" cy="921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328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1E40567B-C52C-4143-B24C-AB1E91DB602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4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0" r:id="rId3"/>
    <p:sldLayoutId id="2147483649" r:id="rId4"/>
    <p:sldLayoutId id="2147483651" r:id="rId5"/>
    <p:sldLayoutId id="2147483652" r:id="rId6"/>
    <p:sldLayoutId id="2147483662" r:id="rId7"/>
    <p:sldLayoutId id="2147483661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iew/mT0p9bDzOGAuaMUAp2XB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PHSA Medical Staff Town Hall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Slido.com #</a:t>
            </a:r>
            <a:r>
              <a:rPr lang="en-CA" dirty="0" err="1" smtClean="0"/>
              <a:t>PHSAMedStaff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October 17,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8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Our HAMAC relies on the respective Local MACs and Medical Staff Associations for these programs</a:t>
            </a:r>
          </a:p>
          <a:p>
            <a:pPr marL="0" indent="0">
              <a:buNone/>
            </a:pPr>
            <a:r>
              <a:rPr lang="en-US" b="1" dirty="0" smtClean="0"/>
              <a:t>	BC Cancer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BCCDC</a:t>
            </a:r>
          </a:p>
          <a:p>
            <a:pPr marL="0" indent="0">
              <a:buNone/>
            </a:pPr>
            <a:r>
              <a:rPr lang="en-US" b="1" dirty="0" smtClean="0"/>
              <a:t>	BCMHSUS</a:t>
            </a:r>
          </a:p>
          <a:p>
            <a:pPr marL="0" indent="0">
              <a:buNone/>
            </a:pPr>
            <a:r>
              <a:rPr lang="en-US" b="1" dirty="0" smtClean="0"/>
              <a:t>	C&amp;W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PHSA HAMAC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goal of HAMAC is to strengthen communication and reporting between the Local MACs and the PHSA Board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Specific areas of focus include the following: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PHSA HAMAC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Support education and culture change with respect to anti-Indigenous racism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Medical Staff Credentialing and Privileging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Quality and Safety Indicators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Optimizing Medical Staff engagement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PHSA HAMAC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3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Portfolio Update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Dr. Jeff Pike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70039" y="2510052"/>
            <a:ext cx="9431594" cy="1467347"/>
          </a:xfrm>
        </p:spPr>
        <p:txBody>
          <a:bodyPr/>
          <a:lstStyle/>
          <a:p>
            <a:pPr algn="ctr"/>
            <a:r>
              <a:rPr lang="en-CA" b="1" dirty="0" smtClean="0"/>
              <a:t>View this section on </a:t>
            </a:r>
            <a:r>
              <a:rPr lang="en-CA" b="1" i="1" dirty="0" smtClean="0"/>
              <a:t>Prezi</a:t>
            </a:r>
            <a:r>
              <a:rPr lang="en-CA" b="1" dirty="0" smtClean="0"/>
              <a:t>: </a:t>
            </a:r>
          </a:p>
          <a:p>
            <a:pPr algn="ctr"/>
            <a:r>
              <a:rPr lang="en-CA" sz="3000" dirty="0">
                <a:hlinkClick r:id="rId2"/>
              </a:rPr>
              <a:t>https://prezi.com/view/mT0p9bDzOGAuaMUAp2XB</a:t>
            </a:r>
            <a:r>
              <a:rPr lang="en-CA" sz="3000" dirty="0" smtClean="0">
                <a:hlinkClick r:id="rId2"/>
              </a:rPr>
              <a:t>/</a:t>
            </a:r>
            <a:r>
              <a:rPr lang="en-CA" sz="3000" dirty="0" smtClean="0"/>
              <a:t> </a:t>
            </a:r>
            <a:endParaRPr lang="en-CA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980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036" y="2179154"/>
            <a:ext cx="12192000" cy="1133475"/>
          </a:xfrm>
        </p:spPr>
        <p:txBody>
          <a:bodyPr/>
          <a:lstStyle/>
          <a:p>
            <a:r>
              <a:rPr lang="en-US" dirty="0"/>
              <a:t>2023 PHSA </a:t>
            </a:r>
            <a:r>
              <a:rPr lang="en-US" dirty="0" smtClean="0"/>
              <a:t>Medical Staff </a:t>
            </a:r>
          </a:p>
          <a:p>
            <a:r>
              <a:rPr lang="en-US" dirty="0" smtClean="0"/>
              <a:t>Wellness and Workplace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036" y="5072499"/>
            <a:ext cx="12192000" cy="1133475"/>
          </a:xfrm>
        </p:spPr>
        <p:txBody>
          <a:bodyPr/>
          <a:lstStyle/>
          <a:p>
            <a:r>
              <a:rPr lang="en-CA" dirty="0" smtClean="0"/>
              <a:t>Dr. Titus Wong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0744"/>
            <a:ext cx="12193057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500" y="1578322"/>
            <a:ext cx="7454900" cy="4276791"/>
          </a:xfrm>
        </p:spPr>
        <p:txBody>
          <a:bodyPr>
            <a:normAutofit/>
          </a:bodyPr>
          <a:lstStyle/>
          <a:p>
            <a:r>
              <a:rPr lang="en-US" sz="2000"/>
              <a:t>Joint Collaboration between Medical &amp; Academic Affairs, People &amp; Culture, and Communications</a:t>
            </a:r>
          </a:p>
          <a:p>
            <a:r>
              <a:rPr lang="en-US" b="1"/>
              <a:t>Goal: </a:t>
            </a:r>
          </a:p>
          <a:p>
            <a:pPr lvl="1"/>
            <a:r>
              <a:rPr lang="en-US" sz="1800"/>
              <a:t>Provide medical staff a single touchpoint for safety and wellness needs</a:t>
            </a:r>
          </a:p>
          <a:p>
            <a:r>
              <a:rPr lang="en-US" b="1"/>
              <a:t>Objectives: </a:t>
            </a:r>
          </a:p>
          <a:p>
            <a:pPr lvl="1"/>
            <a:r>
              <a:rPr lang="en-US" sz="1800"/>
              <a:t>collaborate with clinical service delivery leaders and program leaders to enhance existing or co-create and enable medical staff wellness initiatives and programming </a:t>
            </a:r>
          </a:p>
          <a:p>
            <a:pPr lvl="1"/>
            <a:r>
              <a:rPr lang="en-US" sz="1800"/>
              <a:t>continue to capture benchmarks and measures on medical staff wellness and work experience as an iterative, data-informed means to track progress and inform priorities.</a:t>
            </a:r>
            <a:endParaRPr lang="en-CA" sz="1800"/>
          </a:p>
          <a:p>
            <a:pPr marL="457200" lvl="1" indent="0">
              <a:buNone/>
            </a:pPr>
            <a:endParaRPr lang="en-CA"/>
          </a:p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648324"/>
            <a:ext cx="6883401" cy="921887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Office for Medical Staff Safety and Wellness</a:t>
            </a:r>
            <a:endParaRPr lang="en-CA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8" r="22406"/>
          <a:stretch/>
        </p:blipFill>
        <p:spPr>
          <a:xfrm>
            <a:off x="8204200" y="0"/>
            <a:ext cx="398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5F667A9F-C999-BB4E-885F-C8E63106E644}"/>
              </a:ext>
            </a:extLst>
          </p:cNvPr>
          <p:cNvSpPr/>
          <p:nvPr/>
        </p:nvSpPr>
        <p:spPr>
          <a:xfrm>
            <a:off x="5882961" y="1475587"/>
            <a:ext cx="811223" cy="811223"/>
          </a:xfrm>
          <a:prstGeom prst="ellipse">
            <a:avLst/>
          </a:prstGeom>
          <a:solidFill>
            <a:srgbClr val="02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5882961" y="3012505"/>
            <a:ext cx="811223" cy="811223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5882961" y="4549424"/>
            <a:ext cx="811223" cy="811223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4792942" y="3002619"/>
            <a:ext cx="811223" cy="811223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4792942" y="1475587"/>
            <a:ext cx="811223" cy="811223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4792942" y="4549424"/>
            <a:ext cx="811223" cy="811223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C4BD2A-0488-F344-B3E4-144F6D4D10E1}"/>
              </a:ext>
            </a:extLst>
          </p:cNvPr>
          <p:cNvSpPr txBox="1"/>
          <p:nvPr/>
        </p:nvSpPr>
        <p:spPr>
          <a:xfrm>
            <a:off x="6904425" y="1342589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Increase awareness, availability and accessibility to medical staff wellness resources, supports and initiatives</a:t>
            </a:r>
            <a:endParaRPr lang="en-CA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699505-837F-0847-AE71-B9B928E86389}"/>
              </a:ext>
            </a:extLst>
          </p:cNvPr>
          <p:cNvSpPr txBox="1"/>
          <p:nvPr/>
        </p:nvSpPr>
        <p:spPr>
          <a:xfrm>
            <a:off x="6904424" y="3012505"/>
            <a:ext cx="32045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Foster a culture of </a:t>
            </a:r>
            <a:r>
              <a:rPr lang="en-US" sz="1600" dirty="0" smtClean="0"/>
              <a:t>compassion, recognition </a:t>
            </a:r>
            <a:r>
              <a:rPr lang="en-US" sz="1600" dirty="0"/>
              <a:t>and appreciation for medical staff</a:t>
            </a:r>
            <a:endParaRPr lang="en-CA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3AF72C-4842-6046-BE27-1145C3E49F36}"/>
              </a:ext>
            </a:extLst>
          </p:cNvPr>
          <p:cNvSpPr txBox="1"/>
          <p:nvPr/>
        </p:nvSpPr>
        <p:spPr>
          <a:xfrm>
            <a:off x="6904425" y="4391242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Continue </a:t>
            </a:r>
            <a:r>
              <a:rPr lang="en-US" sz="1600" dirty="0" smtClean="0"/>
              <a:t>enabling medical </a:t>
            </a:r>
            <a:r>
              <a:rPr lang="en-US" sz="1600" dirty="0"/>
              <a:t>staff in their clinical work </a:t>
            </a:r>
            <a:r>
              <a:rPr lang="en-US" sz="1600" dirty="0" smtClean="0"/>
              <a:t>through innovations in technology, workflow, and the physical environment  </a:t>
            </a:r>
            <a:endParaRPr lang="en-CA" sz="1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7ACA764-A236-354E-BFE6-83C8D5C6001A}"/>
              </a:ext>
            </a:extLst>
          </p:cNvPr>
          <p:cNvSpPr txBox="1"/>
          <p:nvPr/>
        </p:nvSpPr>
        <p:spPr>
          <a:xfrm>
            <a:off x="1569911" y="2991941"/>
            <a:ext cx="32045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Create a violence-free, psychologically safe and respectful workplace for medical staff</a:t>
            </a:r>
            <a:endParaRPr lang="en-CA" sz="1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025731-6253-0B42-BBAD-5C6BA6A6C7F2}"/>
              </a:ext>
            </a:extLst>
          </p:cNvPr>
          <p:cNvSpPr txBox="1"/>
          <p:nvPr/>
        </p:nvSpPr>
        <p:spPr>
          <a:xfrm>
            <a:off x="1588387" y="1341799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b="1" dirty="0" smtClean="0"/>
              <a:t>Our PHSA Vision</a:t>
            </a:r>
          </a:p>
          <a:p>
            <a:pPr lvl="0"/>
            <a:r>
              <a:rPr lang="en-US" sz="1600" dirty="0" smtClean="0"/>
              <a:t>Boldly create an equitable, anti-racist and culturally safe health system where everyone can thrive</a:t>
            </a:r>
            <a:endParaRPr lang="en-CA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1B9D96-C415-B947-B1ED-26E70FDC7C2F}"/>
              </a:ext>
            </a:extLst>
          </p:cNvPr>
          <p:cNvSpPr txBox="1"/>
          <p:nvPr/>
        </p:nvSpPr>
        <p:spPr>
          <a:xfrm>
            <a:off x="1537597" y="4391242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S</a:t>
            </a:r>
            <a:r>
              <a:rPr lang="en-US" sz="1600" dirty="0" smtClean="0"/>
              <a:t>trengthen communication</a:t>
            </a:r>
            <a:r>
              <a:rPr lang="en-US" sz="1600" dirty="0"/>
              <a:t>, transparency and accountability between medical leadership and </a:t>
            </a:r>
            <a:r>
              <a:rPr lang="en-US" sz="1600" dirty="0" smtClean="0"/>
              <a:t>staff </a:t>
            </a:r>
            <a:endParaRPr lang="en-CA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48DD-D69C-A9CE-49CF-EF941FB39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918" y="124353"/>
            <a:ext cx="8328993" cy="921887"/>
          </a:xfrm>
        </p:spPr>
        <p:txBody>
          <a:bodyPr/>
          <a:lstStyle/>
          <a:p>
            <a:r>
              <a:rPr lang="en-US" b="1" dirty="0" smtClean="0"/>
              <a:t>Priority </a:t>
            </a:r>
            <a:r>
              <a:rPr lang="en-US" b="1" dirty="0"/>
              <a:t>Action Areas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557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5F667A9F-C999-BB4E-885F-C8E63106E644}"/>
              </a:ext>
            </a:extLst>
          </p:cNvPr>
          <p:cNvSpPr/>
          <p:nvPr/>
        </p:nvSpPr>
        <p:spPr>
          <a:xfrm>
            <a:off x="7661656" y="1495361"/>
            <a:ext cx="811223" cy="811223"/>
          </a:xfrm>
          <a:prstGeom prst="ellipse">
            <a:avLst/>
          </a:prstGeom>
          <a:solidFill>
            <a:srgbClr val="02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7661656" y="2948396"/>
            <a:ext cx="811223" cy="811223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7661656" y="4416426"/>
            <a:ext cx="811223" cy="811223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3618104" y="4416425"/>
            <a:ext cx="811223" cy="811223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C4BD2A-0488-F344-B3E4-144F6D4D10E1}"/>
              </a:ext>
            </a:extLst>
          </p:cNvPr>
          <p:cNvSpPr txBox="1"/>
          <p:nvPr/>
        </p:nvSpPr>
        <p:spPr>
          <a:xfrm>
            <a:off x="8632550" y="1362363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Increase awareness, availability and accessibility to medical staff wellness resources, supports and initiatives</a:t>
            </a:r>
            <a:endParaRPr lang="en-CA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699505-837F-0847-AE71-B9B928E86389}"/>
              </a:ext>
            </a:extLst>
          </p:cNvPr>
          <p:cNvSpPr txBox="1"/>
          <p:nvPr/>
        </p:nvSpPr>
        <p:spPr>
          <a:xfrm>
            <a:off x="8667910" y="2938510"/>
            <a:ext cx="32045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Foster a culture of </a:t>
            </a:r>
            <a:r>
              <a:rPr lang="en-US" sz="1600" dirty="0" smtClean="0"/>
              <a:t>compassion, recognition </a:t>
            </a:r>
            <a:r>
              <a:rPr lang="en-US" sz="1600" dirty="0"/>
              <a:t>and appreciation for medical staff</a:t>
            </a:r>
            <a:endParaRPr lang="en-CA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3AF72C-4842-6046-BE27-1145C3E49F36}"/>
              </a:ext>
            </a:extLst>
          </p:cNvPr>
          <p:cNvSpPr txBox="1"/>
          <p:nvPr/>
        </p:nvSpPr>
        <p:spPr>
          <a:xfrm>
            <a:off x="8667910" y="4283429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Continue </a:t>
            </a:r>
            <a:r>
              <a:rPr lang="en-US" sz="1600" dirty="0" smtClean="0"/>
              <a:t>enabling medical </a:t>
            </a:r>
            <a:r>
              <a:rPr lang="en-US" sz="1600" dirty="0"/>
              <a:t>staff in their clinical work </a:t>
            </a:r>
            <a:r>
              <a:rPr lang="en-US" sz="1600" dirty="0" smtClean="0"/>
              <a:t>through innovations in technology, workflow, and the physical environment  </a:t>
            </a:r>
            <a:endParaRPr lang="en-CA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1B9D96-C415-B947-B1ED-26E70FDC7C2F}"/>
              </a:ext>
            </a:extLst>
          </p:cNvPr>
          <p:cNvSpPr txBox="1"/>
          <p:nvPr/>
        </p:nvSpPr>
        <p:spPr>
          <a:xfrm>
            <a:off x="385775" y="4282957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S</a:t>
            </a:r>
            <a:r>
              <a:rPr lang="en-US" sz="1600" dirty="0" smtClean="0"/>
              <a:t>trengthen communication</a:t>
            </a:r>
            <a:r>
              <a:rPr lang="en-US" sz="1600" dirty="0"/>
              <a:t>, transparency and accountability between medical leadership and </a:t>
            </a:r>
            <a:r>
              <a:rPr lang="en-US" sz="1600" dirty="0" smtClean="0"/>
              <a:t>staff </a:t>
            </a:r>
            <a:endParaRPr lang="en-CA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48DD-D69C-A9CE-49CF-EF941FB39B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918" y="124353"/>
            <a:ext cx="8328993" cy="921887"/>
          </a:xfrm>
        </p:spPr>
        <p:txBody>
          <a:bodyPr/>
          <a:lstStyle/>
          <a:p>
            <a:r>
              <a:rPr lang="en-US" b="1" dirty="0" smtClean="0"/>
              <a:t>Priority </a:t>
            </a:r>
            <a:r>
              <a:rPr lang="en-US" b="1" dirty="0"/>
              <a:t>Action Areas</a:t>
            </a:r>
            <a:endParaRPr lang="en-C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33449" y="1352476"/>
            <a:ext cx="2968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​Thee eat: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Truth</a:t>
            </a:r>
          </a:p>
          <a:p>
            <a:pPr algn="ctr"/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Eyhh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Slaxin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Good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medicine</a:t>
            </a:r>
          </a:p>
          <a:p>
            <a:pPr algn="ctr"/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Nuts a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maht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We are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one</a:t>
            </a:r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Whax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hooks in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shqwalowin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Open your hearts </a:t>
            </a:r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your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mind</a:t>
            </a:r>
          </a:p>
          <a:p>
            <a:pPr algn="ctr"/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Kwum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kwum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stun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shqwalowin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Make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up your mind to be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strong</a:t>
            </a:r>
          </a:p>
          <a:p>
            <a:pPr algn="ctr"/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Tee ma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thit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Do your best</a:t>
            </a:r>
          </a:p>
          <a:p>
            <a:endParaRPr lang="en-CA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3527195" y="3084849"/>
            <a:ext cx="811223" cy="811223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3527195" y="1557817"/>
            <a:ext cx="811223" cy="811223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ACA764-A236-354E-BFE6-83C8D5C6001A}"/>
              </a:ext>
            </a:extLst>
          </p:cNvPr>
          <p:cNvSpPr txBox="1"/>
          <p:nvPr/>
        </p:nvSpPr>
        <p:spPr>
          <a:xfrm>
            <a:off x="304164" y="3074171"/>
            <a:ext cx="32045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dirty="0"/>
              <a:t>Create a violence-free, psychologically safe and respectful workplace for medical staff</a:t>
            </a:r>
            <a:endParaRPr lang="en-CA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25731-6253-0B42-BBAD-5C6BA6A6C7F2}"/>
              </a:ext>
            </a:extLst>
          </p:cNvPr>
          <p:cNvSpPr txBox="1"/>
          <p:nvPr/>
        </p:nvSpPr>
        <p:spPr>
          <a:xfrm>
            <a:off x="322640" y="1424029"/>
            <a:ext cx="32045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1600" b="1" dirty="0" smtClean="0"/>
              <a:t>Our PHSA Vision</a:t>
            </a:r>
          </a:p>
          <a:p>
            <a:pPr lvl="0"/>
            <a:r>
              <a:rPr lang="en-US" sz="1600" dirty="0" smtClean="0"/>
              <a:t>Boldly create an equitable, anti-racist and culturally safe health system where everyone can thrive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58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610379"/>
            <a:ext cx="5157787" cy="3159104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Fostering a Culture of Respect</a:t>
            </a:r>
            <a:endParaRPr lang="en-CA" dirty="0"/>
          </a:p>
          <a:p>
            <a:pPr fontAlgn="b"/>
            <a:r>
              <a:rPr lang="en-US" sz="1800" dirty="0"/>
              <a:t>C-99-11-20204 - Fostering a Culture of Respect Policy​</a:t>
            </a:r>
            <a:endParaRPr lang="en-CA" sz="1800" dirty="0"/>
          </a:p>
          <a:p>
            <a:pPr fontAlgn="b"/>
            <a:r>
              <a:rPr lang="en-US" sz="1800" dirty="0"/>
              <a:t>C-99-08-20204-PB - Fostering a Culture of Respect Playbook</a:t>
            </a:r>
            <a:endParaRPr lang="en-CA" sz="1800" dirty="0"/>
          </a:p>
          <a:p>
            <a:pPr fontAlgn="b"/>
            <a:r>
              <a:rPr lang="en-US" sz="1800" dirty="0"/>
              <a:t>C-99-11-20256 - Indigenous-specific Racism and Discrimination for PHSA Staff Policy</a:t>
            </a:r>
            <a:endParaRPr lang="en-CA" sz="1800" dirty="0"/>
          </a:p>
          <a:p>
            <a:pPr fontAlgn="b"/>
            <a:r>
              <a:rPr lang="en-US" sz="1800" dirty="0"/>
              <a:t>C-99-11-20010 - Safe Reporting Policy</a:t>
            </a:r>
            <a:endParaRPr lang="en-CA" sz="1800" dirty="0"/>
          </a:p>
          <a:p>
            <a:pPr fontAlgn="b"/>
            <a:r>
              <a:rPr lang="en-US" sz="1800" dirty="0"/>
              <a:t>LEADS Leadership Capabilities Framework</a:t>
            </a:r>
            <a:endParaRPr lang="en-CA" sz="1800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062324" y="1616334"/>
            <a:ext cx="6021388" cy="4836199"/>
          </a:xfrm>
        </p:spPr>
        <p:txBody>
          <a:bodyPr/>
          <a:lstStyle/>
          <a:p>
            <a:pPr fontAlgn="ctr"/>
            <a:r>
              <a:rPr lang="en-CA" b="1" dirty="0"/>
              <a:t>Diversity, Equity and Inclusion </a:t>
            </a:r>
            <a:endParaRPr lang="en-CA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Online and in-person training modules</a:t>
            </a:r>
            <a:endParaRPr lang="en-CA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Specialized coaching, interventions and consulting</a:t>
            </a:r>
            <a:endParaRPr lang="en-CA" sz="1800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1800" dirty="0"/>
              <a:t>Self-Identification &amp; Workplace Experience </a:t>
            </a:r>
            <a:r>
              <a:rPr lang="en-US" sz="1800" dirty="0" smtClean="0"/>
              <a:t>survey</a:t>
            </a:r>
            <a:endParaRPr lang="en-CA" sz="1800" dirty="0"/>
          </a:p>
          <a:p>
            <a:pPr fontAlgn="b"/>
            <a:endParaRPr lang="en-CA" sz="1800" dirty="0"/>
          </a:p>
          <a:p>
            <a:pPr fontAlgn="b"/>
            <a:r>
              <a:rPr lang="en-CA" b="1" dirty="0" smtClean="0"/>
              <a:t>DEI </a:t>
            </a:r>
            <a:r>
              <a:rPr lang="en-CA" b="1" dirty="0"/>
              <a:t>Community Gatherings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CA" sz="1800" dirty="0" err="1"/>
              <a:t>Learninghub</a:t>
            </a:r>
            <a:r>
              <a:rPr lang="en-CA" sz="1800" dirty="0"/>
              <a:t> Courageous Coffee Chats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1800" dirty="0" smtClean="0"/>
              <a:t>Monthly </a:t>
            </a:r>
            <a:r>
              <a:rPr lang="en-US" sz="1800" dirty="0"/>
              <a:t>Education Sessions via </a:t>
            </a:r>
            <a:r>
              <a:rPr lang="en-US" sz="1800" dirty="0" err="1" smtClean="0"/>
              <a:t>LearningHub</a:t>
            </a:r>
            <a:r>
              <a:rPr lang="en-US" sz="1800" dirty="0" smtClean="0"/>
              <a:t> </a:t>
            </a:r>
            <a:endParaRPr lang="en-CA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Community of Practice for Black, Indigenous and People of </a:t>
            </a:r>
            <a:r>
              <a:rPr lang="en-US" sz="1800" dirty="0" err="1"/>
              <a:t>Colour</a:t>
            </a:r>
            <a:r>
              <a:rPr lang="en-US" sz="1800" dirty="0"/>
              <a:t> (BIPOC) Leader</a:t>
            </a:r>
            <a:endParaRPr lang="en-CA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 smtClean="0"/>
              <a:t>Indigenous-Specific </a:t>
            </a:r>
            <a:r>
              <a:rPr lang="en-US" sz="1800" dirty="0"/>
              <a:t>Anti-Racism Online Learning Series </a:t>
            </a:r>
            <a:endParaRPr lang="en-CA" sz="18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800" dirty="0"/>
              <a:t>Recommended videos, podcasts and reading materials</a:t>
            </a:r>
            <a:endParaRPr lang="en-CA" sz="1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3E6A-FAD3-6AD4-AD92-5306B9E15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 dirty="0">
                <a:cs typeface="Calibri Light"/>
              </a:rPr>
              <a:t>Existing Programs and Resources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255732" y="2084499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265024" y="2782838"/>
            <a:ext cx="450000" cy="450000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265024" y="4142346"/>
            <a:ext cx="450000" cy="450000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265024" y="3462592"/>
            <a:ext cx="450000" cy="450000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11378245" y="1943840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11372385" y="2739931"/>
            <a:ext cx="450000" cy="450000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11372385" y="4304623"/>
            <a:ext cx="450000" cy="450000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11372385" y="3523271"/>
            <a:ext cx="450000" cy="450000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EAC5AD-65F1-3E46-A3BE-427D09641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5673" y="1521372"/>
            <a:ext cx="8763000" cy="2396359"/>
          </a:xfrm>
        </p:spPr>
        <p:txBody>
          <a:bodyPr/>
          <a:lstStyle/>
          <a:p>
            <a:pPr lvl="0"/>
            <a:r>
              <a:rPr lang="en-CA" dirty="0">
                <a:solidFill>
                  <a:prstClr val="white"/>
                </a:solidFill>
              </a:rPr>
              <a:t>I acknowledge with gratitude, that we are gathered on the traditional, ancestral and </a:t>
            </a:r>
            <a:r>
              <a:rPr lang="en-CA" dirty="0" err="1">
                <a:solidFill>
                  <a:prstClr val="white"/>
                </a:solidFill>
              </a:rPr>
              <a:t>unceded</a:t>
            </a:r>
            <a:r>
              <a:rPr lang="en-CA" dirty="0">
                <a:solidFill>
                  <a:prstClr val="white"/>
                </a:solidFill>
              </a:rPr>
              <a:t> territories of the </a:t>
            </a:r>
            <a:r>
              <a:rPr lang="en-CA" dirty="0" err="1">
                <a:solidFill>
                  <a:prstClr val="white"/>
                </a:solidFill>
              </a:rPr>
              <a:t>Musqueam</a:t>
            </a:r>
            <a:r>
              <a:rPr lang="en-CA" dirty="0">
                <a:solidFill>
                  <a:prstClr val="white"/>
                </a:solidFill>
              </a:rPr>
              <a:t>, Squamish Nation and </a:t>
            </a:r>
            <a:r>
              <a:rPr lang="en-CA" dirty="0" err="1">
                <a:solidFill>
                  <a:prstClr val="white"/>
                </a:solidFill>
              </a:rPr>
              <a:t>Tsleil-Waututh</a:t>
            </a:r>
            <a:r>
              <a:rPr lang="en-CA" dirty="0">
                <a:solidFill>
                  <a:prstClr val="white"/>
                </a:solidFill>
              </a:rPr>
              <a:t> Nation who have cared for and nurtured the lands and waters around us for all time.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395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651" y="2476875"/>
            <a:ext cx="9197102" cy="1230829"/>
          </a:xfrm>
        </p:spPr>
        <p:txBody>
          <a:bodyPr numCol="1"/>
          <a:lstStyle/>
          <a:p>
            <a:pPr fontAlgn="ctr"/>
            <a:r>
              <a:rPr lang="en-US" dirty="0" err="1"/>
              <a:t>San'yas</a:t>
            </a:r>
            <a:r>
              <a:rPr lang="en-US" dirty="0"/>
              <a:t> Anti-Racism Indigenous Cultural Safety Training Program</a:t>
            </a:r>
            <a:endParaRPr lang="en-CA" dirty="0"/>
          </a:p>
          <a:p>
            <a:pPr fontAlgn="ctr"/>
            <a:r>
              <a:rPr lang="en-US" dirty="0"/>
              <a:t>PHSA – Anti-Indigenous Racism Response Training </a:t>
            </a:r>
            <a:r>
              <a:rPr lang="en-US" dirty="0" smtClean="0"/>
              <a:t>via </a:t>
            </a:r>
            <a:r>
              <a:rPr lang="en-US" dirty="0" err="1" smtClean="0"/>
              <a:t>LearningHub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F929-B60E-7E55-43B6-C6360E581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 dirty="0">
                <a:cs typeface="Calibri Light"/>
              </a:rPr>
              <a:t>Existing Programs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617836" y="1694833"/>
            <a:ext cx="5157787" cy="464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r>
              <a:rPr lang="en-US" sz="2400" b="1" dirty="0" smtClean="0">
                <a:latin typeface="+mj-lt"/>
              </a:rPr>
              <a:t>Indigenous Health</a:t>
            </a:r>
            <a:endParaRPr lang="en-CA" sz="2400" b="1" dirty="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433200" y="2476875"/>
            <a:ext cx="810000" cy="810000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8553" y="2112920"/>
            <a:ext cx="10379793" cy="3048000"/>
          </a:xfrm>
        </p:spPr>
        <p:txBody>
          <a:bodyPr numCol="2"/>
          <a:lstStyle/>
          <a:p>
            <a:pPr fontAlgn="ctr"/>
            <a:r>
              <a:rPr lang="en-US" sz="1800" dirty="0" smtClean="0"/>
              <a:t>Employee </a:t>
            </a:r>
            <a:r>
              <a:rPr lang="en-US" sz="1800" dirty="0"/>
              <a:t>&amp; Family Assistance Program (EFAP)</a:t>
            </a:r>
            <a:endParaRPr lang="en-CA" sz="1800" dirty="0"/>
          </a:p>
          <a:p>
            <a:pPr fontAlgn="ctr"/>
            <a:r>
              <a:rPr lang="en-US" sz="1800" dirty="0"/>
              <a:t>EFAP for Indigenous, Black and People of </a:t>
            </a:r>
            <a:r>
              <a:rPr lang="en-US" sz="1800" dirty="0" err="1"/>
              <a:t>Colour</a:t>
            </a:r>
            <a:r>
              <a:rPr lang="en-US" sz="1800" dirty="0"/>
              <a:t> Employees and Families</a:t>
            </a:r>
            <a:endParaRPr lang="en-CA" sz="1800" dirty="0"/>
          </a:p>
          <a:p>
            <a:pPr fontAlgn="ctr"/>
            <a:r>
              <a:rPr lang="en-US" sz="1800" dirty="0"/>
              <a:t>POLICY #C-99-11-20255 - Psychological Health and Safety in the Workplace</a:t>
            </a:r>
            <a:endParaRPr lang="en-CA" sz="1800" dirty="0"/>
          </a:p>
          <a:p>
            <a:pPr fontAlgn="ctr"/>
            <a:r>
              <a:rPr lang="en-US" sz="1800" dirty="0"/>
              <a:t>Psychological Health and Safety in the Workplace Handbook</a:t>
            </a:r>
            <a:endParaRPr lang="en-CA" sz="1800" dirty="0"/>
          </a:p>
          <a:p>
            <a:pPr fontAlgn="ctr"/>
            <a:r>
              <a:rPr lang="en-US" sz="1800" dirty="0" smtClean="0"/>
              <a:t>Introduction </a:t>
            </a:r>
            <a:r>
              <a:rPr lang="en-US" sz="1800" dirty="0"/>
              <a:t>to Psychological Health &amp; Safety in the </a:t>
            </a:r>
            <a:r>
              <a:rPr lang="en-US" sz="1800" dirty="0" smtClean="0"/>
              <a:t>Workplace via </a:t>
            </a:r>
            <a:r>
              <a:rPr lang="en-US" sz="1800" dirty="0" err="1" smtClean="0"/>
              <a:t>LearningHub</a:t>
            </a:r>
            <a:endParaRPr lang="en-CA" sz="1800" dirty="0"/>
          </a:p>
          <a:p>
            <a:pPr fontAlgn="b"/>
            <a:r>
              <a:rPr lang="en-US" sz="1800" dirty="0"/>
              <a:t>National Standard for Psychological Health and Safety in the Workplace</a:t>
            </a:r>
            <a:endParaRPr lang="en-CA" sz="1800" dirty="0"/>
          </a:p>
          <a:p>
            <a:pPr fontAlgn="b"/>
            <a:r>
              <a:rPr lang="en-US" sz="1800" dirty="0"/>
              <a:t>Resilience at Work (R@W) Framework &amp; guided team sessions </a:t>
            </a:r>
            <a:endParaRPr lang="en-CA" sz="1800" dirty="0"/>
          </a:p>
          <a:p>
            <a:pPr fontAlgn="ctr"/>
            <a:r>
              <a:rPr lang="en-US" sz="1800" dirty="0"/>
              <a:t>Trauma Informed Practice (TIP) Leadership Series</a:t>
            </a:r>
            <a:endParaRPr lang="en-CA" sz="1800" dirty="0"/>
          </a:p>
          <a:p>
            <a:pPr fontAlgn="ctr"/>
            <a:r>
              <a:rPr lang="en-US" sz="1800" dirty="0"/>
              <a:t>Critical Incident Stress Management (CISM)</a:t>
            </a:r>
            <a:endParaRPr lang="en-CA" sz="1800" dirty="0"/>
          </a:p>
          <a:p>
            <a:pPr fontAlgn="ctr"/>
            <a:r>
              <a:rPr lang="en-US" sz="1800" dirty="0"/>
              <a:t>Psychological Health &amp; Safety Consultation/Education and Partnership</a:t>
            </a:r>
            <a:endParaRPr lang="en-CA" sz="1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689557" y="1480327"/>
            <a:ext cx="5157787" cy="464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r>
              <a:rPr lang="en-US" sz="2400" b="1">
                <a:latin typeface="+mj-lt"/>
              </a:rPr>
              <a:t>Psychological Health &amp; Safety</a:t>
            </a:r>
            <a:endParaRPr lang="en-CA" sz="2400" b="1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F929-B60E-7E55-43B6-C6360E581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 dirty="0">
                <a:cs typeface="Calibri Light"/>
              </a:rPr>
              <a:t>Existing Programs and Resources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369615" y="2112920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369615" y="4418678"/>
            <a:ext cx="450000" cy="450000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369615" y="2893896"/>
            <a:ext cx="450000" cy="450000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667A9F-C999-BB4E-885F-C8E63106E644}"/>
              </a:ext>
            </a:extLst>
          </p:cNvPr>
          <p:cNvSpPr/>
          <p:nvPr/>
        </p:nvSpPr>
        <p:spPr>
          <a:xfrm>
            <a:off x="369615" y="3656287"/>
            <a:ext cx="450000" cy="450000"/>
          </a:xfrm>
          <a:prstGeom prst="ellipse">
            <a:avLst/>
          </a:prstGeom>
          <a:solidFill>
            <a:srgbClr val="02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88728" y="2572360"/>
            <a:ext cx="10161109" cy="2011136"/>
          </a:xfrm>
        </p:spPr>
        <p:txBody>
          <a:bodyPr lIns="91440" tIns="45720" rIns="91440" bIns="45720" numCol="2" anchor="t"/>
          <a:lstStyle/>
          <a:p>
            <a:pPr fontAlgn="b"/>
            <a:r>
              <a:rPr lang="fr-FR" sz="2000" dirty="0"/>
              <a:t>Provincial Violence Prevention Curriculum (PVPC)</a:t>
            </a:r>
            <a:endParaRPr lang="en-CA" sz="2000" dirty="0"/>
          </a:p>
          <a:p>
            <a:pPr fontAlgn="b"/>
            <a:r>
              <a:rPr lang="en-US" sz="2000" b="1" dirty="0">
                <a:solidFill>
                  <a:srgbClr val="6B9E64"/>
                </a:solidFill>
              </a:rPr>
              <a:t>NEW: Violence Prevention Consultant</a:t>
            </a:r>
            <a:endParaRPr lang="en-CA" sz="2000" b="1" dirty="0">
              <a:solidFill>
                <a:srgbClr val="6B9E64"/>
              </a:solidFill>
            </a:endParaRPr>
          </a:p>
          <a:p>
            <a:pPr fontAlgn="b"/>
            <a:r>
              <a:rPr lang="en-US" sz="2000" dirty="0"/>
              <a:t>OHS Lead Role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Incident Reporting and Follow-Up</a:t>
            </a:r>
            <a:endParaRPr lang="en-CA" sz="2000" dirty="0"/>
          </a:p>
          <a:p>
            <a:pPr fontAlgn="b"/>
            <a:r>
              <a:rPr lang="en-US" sz="2000" dirty="0"/>
              <a:t>Violence Risk Assessment (VRA) for Work Sites</a:t>
            </a:r>
          </a:p>
          <a:p>
            <a:pPr fontAlgn="b"/>
            <a:endParaRPr lang="en-US" sz="2000" dirty="0"/>
          </a:p>
          <a:p>
            <a:pPr fontAlgn="b"/>
            <a:endParaRPr lang="en-US" sz="2000" dirty="0"/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​Provincial Code White Standard</a:t>
            </a:r>
          </a:p>
          <a:p>
            <a:pPr fontAlgn="b"/>
            <a:r>
              <a:rPr lang="en-US" sz="2000" dirty="0"/>
              <a:t>Violence Prevention Advisory Committee (VPAC) </a:t>
            </a:r>
          </a:p>
          <a:p>
            <a:pPr fontAlgn="b"/>
            <a:r>
              <a:rPr lang="en-US" sz="2000" dirty="0"/>
              <a:t>Provincial Requirements for Violence Prevention Training</a:t>
            </a:r>
          </a:p>
          <a:p>
            <a:pPr fontAlgn="b"/>
            <a:r>
              <a:rPr lang="en-US" sz="2000" dirty="0"/>
              <a:t>Violence Prevention Audit Checklist</a:t>
            </a:r>
          </a:p>
          <a:p>
            <a:pPr fontAlgn="b"/>
            <a:endParaRPr lang="en-US" sz="2000" dirty="0"/>
          </a:p>
          <a:p>
            <a:pPr fontAlgn="b"/>
            <a:endParaRPr lang="en-CA" sz="2000" dirty="0"/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9283" y="417937"/>
            <a:ext cx="8328993" cy="921887"/>
          </a:xfrm>
        </p:spPr>
        <p:txBody>
          <a:bodyPr lIns="91440" tIns="45720" rIns="91440" bIns="45720" anchor="ctr"/>
          <a:lstStyle/>
          <a:p>
            <a:r>
              <a:rPr lang="en-US" b="1" dirty="0"/>
              <a:t>Existing Programs and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200" y="1903660"/>
            <a:ext cx="5157787" cy="464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endParaRPr lang="en-CA" sz="2400" b="1"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689557" y="1825384"/>
            <a:ext cx="5157787" cy="464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r>
              <a:rPr lang="en-US" sz="2400" b="1">
                <a:latin typeface="+mj-lt"/>
              </a:rPr>
              <a:t>Violence Prevention</a:t>
            </a:r>
            <a:endParaRPr lang="en-CA" sz="2400" b="1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489283" y="3172316"/>
            <a:ext cx="811223" cy="811223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01871" y="1998568"/>
            <a:ext cx="5157787" cy="315910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Ergonomics</a:t>
            </a:r>
            <a:endParaRPr lang="en-US" dirty="0"/>
          </a:p>
          <a:p>
            <a:pPr fontAlgn="b"/>
            <a:endParaRPr lang="en-US" sz="1800" dirty="0">
              <a:cs typeface="Calibri Light"/>
            </a:endParaRPr>
          </a:p>
          <a:p>
            <a:r>
              <a:rPr lang="en-CA" dirty="0">
                <a:cs typeface="Calibri Light"/>
              </a:rPr>
              <a:t>Office/Computer and Department Specific Resources</a:t>
            </a:r>
          </a:p>
          <a:p>
            <a:r>
              <a:rPr lang="en-CA" dirty="0">
                <a:cs typeface="Calibri Light"/>
              </a:rPr>
              <a:t>Workplace Safety – Ergonomics</a:t>
            </a:r>
          </a:p>
          <a:p>
            <a:r>
              <a:rPr lang="en-CA" dirty="0">
                <a:cs typeface="Calibri Light"/>
              </a:rPr>
              <a:t>Stretching Resources Library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0867" y="1998568"/>
            <a:ext cx="4942933" cy="3159104"/>
          </a:xfrm>
        </p:spPr>
        <p:txBody>
          <a:bodyPr lIns="91440" tIns="45720" rIns="91440" bIns="45720" anchor="t"/>
          <a:lstStyle/>
          <a:p>
            <a:pPr fontAlgn="ctr"/>
            <a:r>
              <a:rPr lang="en-CA" b="1" dirty="0"/>
              <a:t>Disability Management</a:t>
            </a:r>
            <a:endParaRPr lang="en-CA" dirty="0"/>
          </a:p>
          <a:p>
            <a:endParaRPr lang="en-CA" b="1" dirty="0"/>
          </a:p>
          <a:p>
            <a:pPr marL="342900" indent="-342900" fontAlgn="ctr">
              <a:buChar char="•"/>
            </a:pPr>
            <a:r>
              <a:rPr lang="en-US" dirty="0"/>
              <a:t>Enhanced Disability Management Program</a:t>
            </a:r>
            <a:endParaRPr lang="en-CA" dirty="0">
              <a:cs typeface="Calibri Light" panose="020F0302020204030204"/>
            </a:endParaRPr>
          </a:p>
          <a:p>
            <a:pPr marL="342900" indent="-342900">
              <a:buChar char="•"/>
            </a:pPr>
            <a:r>
              <a:rPr lang="en-CA" dirty="0">
                <a:cs typeface="Calibri Light" panose="020F0302020204030204"/>
              </a:rPr>
              <a:t>Early Intervention Program</a:t>
            </a:r>
            <a:endParaRPr lang="en-US" dirty="0">
              <a:cs typeface="Calibri Light" panose="020F0302020204030204"/>
            </a:endParaRPr>
          </a:p>
          <a:p>
            <a:pPr fontAlgn="b"/>
            <a:r>
              <a:rPr lang="en-CA" sz="1800" dirty="0"/>
              <a:t> </a:t>
            </a:r>
            <a:r>
              <a:rPr lang="en-CA" sz="1800" dirty="0">
                <a:cs typeface="Calibri Light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3E6A-FAD3-6AD4-AD92-5306B9E15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 dirty="0">
                <a:cs typeface="Calibri Light"/>
              </a:rPr>
              <a:t>Existing Programs and Resources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67A9F-C999-BB4E-885F-C8E63106E644}"/>
              </a:ext>
            </a:extLst>
          </p:cNvPr>
          <p:cNvSpPr/>
          <p:nvPr/>
        </p:nvSpPr>
        <p:spPr>
          <a:xfrm>
            <a:off x="388200" y="2959064"/>
            <a:ext cx="450000" cy="450000"/>
          </a:xfrm>
          <a:prstGeom prst="ellipse">
            <a:avLst/>
          </a:prstGeom>
          <a:solidFill>
            <a:srgbClr val="02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382119" y="3745000"/>
            <a:ext cx="450000" cy="450000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382119" y="2154543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61012" y="2005498"/>
            <a:ext cx="5157787" cy="315910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Health Promotion and Wellness</a:t>
            </a:r>
            <a:endParaRPr lang="en-US" dirty="0"/>
          </a:p>
          <a:p>
            <a:pPr marL="285750" indent="-285750"/>
            <a:r>
              <a:rPr lang="en-US" sz="1800" dirty="0">
                <a:cs typeface="Calibri Light"/>
              </a:rPr>
              <a:t>Wellness Exchange</a:t>
            </a:r>
          </a:p>
          <a:p>
            <a:pPr marL="285750" indent="-285750"/>
            <a:r>
              <a:rPr lang="en-US" sz="1800" dirty="0">
                <a:cs typeface="Calibri Light"/>
              </a:rPr>
              <a:t>The Spirit of Motivational Interviewing (MI)</a:t>
            </a:r>
          </a:p>
          <a:p>
            <a:pPr marL="285750" indent="-285750"/>
            <a:r>
              <a:rPr lang="en-US" sz="1800" dirty="0">
                <a:cs typeface="Calibri Light"/>
              </a:rPr>
              <a:t>Self-Care and </a:t>
            </a:r>
            <a:r>
              <a:rPr lang="en-US" sz="1800" dirty="0" smtClean="0">
                <a:cs typeface="Calibri Light"/>
              </a:rPr>
              <a:t>Mindfulness</a:t>
            </a:r>
            <a:endParaRPr lang="en-US" sz="1800" dirty="0">
              <a:cs typeface="Calibri Light"/>
            </a:endParaRPr>
          </a:p>
          <a:p>
            <a:pPr marL="742950" lvl="1" indent="-285750"/>
            <a:r>
              <a:rPr lang="en-US" dirty="0">
                <a:cs typeface="Calibri Light"/>
              </a:rPr>
              <a:t>Calm – Free Premium Subscription</a:t>
            </a:r>
          </a:p>
          <a:p>
            <a:pPr marL="742950" lvl="1" indent="-285750"/>
            <a:r>
              <a:rPr lang="en-US" dirty="0">
                <a:cs typeface="Calibri Light"/>
              </a:rPr>
              <a:t>Health Promotion Initiative Fund</a:t>
            </a:r>
          </a:p>
          <a:p>
            <a:pPr marL="742950" lvl="1" indent="-285750"/>
            <a:r>
              <a:rPr lang="en-US" dirty="0">
                <a:cs typeface="Calibri Light"/>
              </a:rPr>
              <a:t>Curtis Health Online Fitness Resources</a:t>
            </a:r>
          </a:p>
          <a:p>
            <a:pPr marL="742950" lvl="1" indent="-285750"/>
            <a:r>
              <a:rPr lang="en-US" dirty="0">
                <a:cs typeface="Calibri Light"/>
              </a:rPr>
              <a:t>Workplace Safety – Ergonomics</a:t>
            </a:r>
          </a:p>
          <a:p>
            <a:pPr marL="742950" lvl="1" indent="-285750"/>
            <a:r>
              <a:rPr lang="en-US" dirty="0">
                <a:cs typeface="Calibri Light"/>
              </a:rPr>
              <a:t>Stretching Resources Library</a:t>
            </a:r>
          </a:p>
          <a:p>
            <a:pPr marL="0" indent="0">
              <a:buNone/>
            </a:pPr>
            <a:endParaRPr lang="en-US" b="1" dirty="0">
              <a:cs typeface="Calibri Light"/>
            </a:endParaRPr>
          </a:p>
          <a:p>
            <a:pPr marL="0" indent="0">
              <a:buNone/>
            </a:pPr>
            <a:endParaRPr lang="en-US" b="1" dirty="0">
              <a:cs typeface="Calibri Light"/>
            </a:endParaRPr>
          </a:p>
          <a:p>
            <a:pPr fontAlgn="b"/>
            <a:endParaRPr lang="en-US" sz="1800" dirty="0">
              <a:cs typeface="Calibri Light"/>
            </a:endParaRPr>
          </a:p>
          <a:p>
            <a:endParaRPr lang="en-CA" dirty="0">
              <a:cs typeface="Calibri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8799" y="2005498"/>
            <a:ext cx="4466944" cy="3159104"/>
          </a:xfrm>
        </p:spPr>
        <p:txBody>
          <a:bodyPr lIns="91440" tIns="45720" rIns="91440" bIns="45720" anchor="t"/>
          <a:lstStyle/>
          <a:p>
            <a:r>
              <a:rPr lang="en-CA" b="1" dirty="0"/>
              <a:t>Workplace Experience</a:t>
            </a:r>
            <a:endParaRPr lang="en-US" dirty="0"/>
          </a:p>
          <a:p>
            <a:pPr marL="342900" indent="-342900" fontAlgn="ctr">
              <a:buChar char="•"/>
            </a:pPr>
            <a:r>
              <a:rPr lang="en-US" sz="1800" dirty="0"/>
              <a:t>Program: Fostering a Culture of Respect </a:t>
            </a:r>
            <a:endParaRPr lang="en-US" sz="1800" dirty="0">
              <a:cs typeface="Calibri Light" panose="020F0302020204030204"/>
            </a:endParaRPr>
          </a:p>
          <a:p>
            <a:pPr marL="342900" indent="-342900">
              <a:buChar char="•"/>
            </a:pPr>
            <a:r>
              <a:rPr lang="en-CA" sz="1800" dirty="0">
                <a:cs typeface="Calibri Light" panose="020F0302020204030204"/>
              </a:rPr>
              <a:t>Program: Diversity, Equity and Inclusion </a:t>
            </a:r>
            <a:endParaRPr lang="en-US" sz="1800" dirty="0">
              <a:cs typeface="Calibri Light"/>
            </a:endParaRPr>
          </a:p>
          <a:p>
            <a:pPr marL="342900" indent="-342900">
              <a:buChar char="•"/>
            </a:pPr>
            <a:r>
              <a:rPr lang="en-CA" sz="1800" dirty="0"/>
              <a:t>Employee Appreciation &amp;</a:t>
            </a:r>
            <a:r>
              <a:rPr lang="en-CA" sz="1800" dirty="0">
                <a:cs typeface="Calibri Light"/>
              </a:rPr>
              <a:t> Recognition</a:t>
            </a:r>
            <a:endParaRPr lang="en-US" sz="1800" dirty="0">
              <a:cs typeface="Calibri Light"/>
            </a:endParaRPr>
          </a:p>
          <a:p>
            <a:pPr marL="342900" indent="-342900">
              <a:buChar char="•"/>
            </a:pPr>
            <a:r>
              <a:rPr lang="en-CA" sz="1800" dirty="0">
                <a:cs typeface="Calibri Light"/>
              </a:rPr>
              <a:t>Employee Engagement</a:t>
            </a:r>
            <a:endParaRPr lang="en-US" sz="1800" dirty="0">
              <a:cs typeface="Calibri Light"/>
            </a:endParaRPr>
          </a:p>
          <a:p>
            <a:pPr marL="342900" indent="-342900">
              <a:buChar char="•"/>
            </a:pPr>
            <a:r>
              <a:rPr lang="en-CA" sz="1800" dirty="0">
                <a:cs typeface="Calibri Light"/>
              </a:rPr>
              <a:t>Awards Programs</a:t>
            </a:r>
            <a:endParaRPr lang="en-US" sz="1800" dirty="0">
              <a:cs typeface="Calibri Light"/>
            </a:endParaRPr>
          </a:p>
          <a:p>
            <a:pPr marL="342900" indent="-342900">
              <a:buChar char="•"/>
            </a:pPr>
            <a:r>
              <a:rPr lang="en-CA" sz="1800" dirty="0" err="1">
                <a:cs typeface="Calibri Light"/>
              </a:rPr>
              <a:t>WorkPerks</a:t>
            </a:r>
            <a:r>
              <a:rPr lang="en-CA" sz="1800" dirty="0">
                <a:cs typeface="Calibri Light"/>
              </a:rPr>
              <a:t> – Perks &amp; Discounts  </a:t>
            </a:r>
            <a:endParaRPr lang="en-US" dirty="0"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3E6A-FAD3-6AD4-AD92-5306B9E15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b="1" dirty="0">
                <a:cs typeface="Calibri Light"/>
              </a:rPr>
              <a:t>Existing Programs and Resources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980EBF-52FB-1440-B2FD-8F1E2A365610}"/>
              </a:ext>
            </a:extLst>
          </p:cNvPr>
          <p:cNvSpPr/>
          <p:nvPr/>
        </p:nvSpPr>
        <p:spPr>
          <a:xfrm>
            <a:off x="11204328" y="2459847"/>
            <a:ext cx="450000" cy="450000"/>
          </a:xfrm>
          <a:prstGeom prst="ellipse">
            <a:avLst/>
          </a:prstGeom>
          <a:solidFill>
            <a:srgbClr val="A6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11196544" y="4459992"/>
            <a:ext cx="450000" cy="450000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11204328" y="3129904"/>
            <a:ext cx="450000" cy="450000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667A9F-C999-BB4E-885F-C8E63106E644}"/>
              </a:ext>
            </a:extLst>
          </p:cNvPr>
          <p:cNvSpPr/>
          <p:nvPr/>
        </p:nvSpPr>
        <p:spPr>
          <a:xfrm>
            <a:off x="11204328" y="3794948"/>
            <a:ext cx="450000" cy="450000"/>
          </a:xfrm>
          <a:prstGeom prst="ellipse">
            <a:avLst/>
          </a:prstGeom>
          <a:solidFill>
            <a:srgbClr val="027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11204328" y="5125036"/>
            <a:ext cx="450000" cy="450000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11185743" y="1771205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932152-6F3A-9948-8277-9529DE3D973C}"/>
              </a:ext>
            </a:extLst>
          </p:cNvPr>
          <p:cNvSpPr/>
          <p:nvPr/>
        </p:nvSpPr>
        <p:spPr>
          <a:xfrm>
            <a:off x="680177" y="3128997"/>
            <a:ext cx="450000" cy="450000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1F585F-AAFA-F841-99F4-711604FC80FE}"/>
              </a:ext>
            </a:extLst>
          </p:cNvPr>
          <p:cNvSpPr/>
          <p:nvPr/>
        </p:nvSpPr>
        <p:spPr>
          <a:xfrm>
            <a:off x="676769" y="2459847"/>
            <a:ext cx="450000" cy="450000"/>
          </a:xfrm>
          <a:prstGeom prst="ellipse">
            <a:avLst/>
          </a:prstGeom>
          <a:solidFill>
            <a:srgbClr val="006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681417" y="3794948"/>
            <a:ext cx="450000" cy="450000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9283" y="417937"/>
            <a:ext cx="8328993" cy="921887"/>
          </a:xfrm>
        </p:spPr>
        <p:txBody>
          <a:bodyPr lIns="91440" tIns="45720" rIns="91440" bIns="45720" anchor="ctr"/>
          <a:lstStyle/>
          <a:p>
            <a:r>
              <a:rPr lang="en-US" b="1" dirty="0"/>
              <a:t>Existing Programs and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38200" y="1903660"/>
            <a:ext cx="5157787" cy="464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endParaRPr lang="en-CA" sz="2400" b="1"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17029" y="1480327"/>
            <a:ext cx="5157787" cy="4646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latin typeface="+mj-lt"/>
              </a:rPr>
              <a:t>Workplace Health &amp; Safety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6DB9E0-59E3-47CB-BC39-00CE8F7DD3F6}"/>
              </a:ext>
            </a:extLst>
          </p:cNvPr>
          <p:cNvSpPr txBox="1">
            <a:spLocks/>
          </p:cNvSpPr>
          <p:nvPr/>
        </p:nvSpPr>
        <p:spPr>
          <a:xfrm>
            <a:off x="1077178" y="2056079"/>
            <a:ext cx="5632240" cy="3216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Joint Occupational Health and Safety Committees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C-99-11-20252 - Workplace Health Policy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C-99-11-20212 - Fatigue Management Policy (PDF)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C-99-11-20212 - Fatigue Management Policy - Staff Q&amp;A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C-99-11-20255 - Psychological Health and Safety in the Workplace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C-99-11-20250 - Preventing Violence in the Workplace Policy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AN 5250 - Smoke-free Policy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HR_015 - Substance Use an d Dependence Policy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C-99-11-20256 - Indigenous-specific Racism and Discrimination for PHSA Staff Policy</a:t>
            </a:r>
            <a:endParaRPr lang="en-US" sz="1600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C-99-11-20010 - Safe Reporting Policy</a:t>
            </a:r>
            <a:endParaRPr lang="en-US" sz="1600" dirty="0">
              <a:latin typeface="Calibri Light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latin typeface="Calibri Light"/>
              <a:cs typeface="Calibri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0027A30-4451-F1CA-07B8-C5A28312269F}"/>
              </a:ext>
            </a:extLst>
          </p:cNvPr>
          <p:cNvSpPr txBox="1">
            <a:spLocks/>
          </p:cNvSpPr>
          <p:nvPr/>
        </p:nvSpPr>
        <p:spPr>
          <a:xfrm>
            <a:off x="6685649" y="1941059"/>
            <a:ext cx="4387359" cy="3216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Violence Prevention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Ergonomics Program 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Contractor safety program</a:t>
            </a:r>
            <a:endParaRPr lang="en-US" dirty="0">
              <a:latin typeface="Calibri Light"/>
              <a:cs typeface="Calibri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Provincial spill response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Respiratory Protection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Safety Footwear Program 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Asbestos Management Program for Leased Sites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Occupational First Aid Standard 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Indoor air quality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Water damage and </a:t>
            </a:r>
            <a:r>
              <a:rPr lang="en-US" sz="1600" dirty="0" err="1">
                <a:latin typeface="Calibri Light"/>
                <a:ea typeface="+mn-lt"/>
                <a:cs typeface="+mn-lt"/>
              </a:rPr>
              <a:t>mould</a:t>
            </a:r>
            <a:r>
              <a:rPr lang="en-US" sz="1600" dirty="0">
                <a:latin typeface="Calibri Light"/>
                <a:ea typeface="+mn-lt"/>
                <a:cs typeface="+mn-lt"/>
              </a:rPr>
              <a:t> remediation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Working alone or in isolation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Personal protective equipment program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1600" dirty="0">
                <a:latin typeface="Calibri Light"/>
                <a:ea typeface="+mn-lt"/>
                <a:cs typeface="+mn-lt"/>
              </a:rPr>
              <a:t>Hazardous drugs exposure control program (ECP) </a:t>
            </a:r>
            <a:endParaRPr lang="en-US" dirty="0">
              <a:latin typeface="Calibri Light"/>
              <a:cs typeface="Calibri Light"/>
            </a:endParaRPr>
          </a:p>
          <a:p>
            <a:pPr>
              <a:buNone/>
            </a:pPr>
            <a:endParaRPr lang="en-US" sz="1600" dirty="0">
              <a:latin typeface="Calibri Light"/>
              <a:cs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674BCE-F0A4-DE41-B11D-DE80BB87DB07}"/>
              </a:ext>
            </a:extLst>
          </p:cNvPr>
          <p:cNvSpPr/>
          <p:nvPr/>
        </p:nvSpPr>
        <p:spPr>
          <a:xfrm>
            <a:off x="369615" y="2956951"/>
            <a:ext cx="468585" cy="468585"/>
          </a:xfrm>
          <a:prstGeom prst="ellipse">
            <a:avLst/>
          </a:prstGeom>
          <a:solidFill>
            <a:srgbClr val="F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8D94F-C72E-914F-8F2E-368694334AC6}"/>
              </a:ext>
            </a:extLst>
          </p:cNvPr>
          <p:cNvSpPr/>
          <p:nvPr/>
        </p:nvSpPr>
        <p:spPr>
          <a:xfrm>
            <a:off x="378907" y="4014128"/>
            <a:ext cx="450000" cy="450000"/>
          </a:xfrm>
          <a:prstGeom prst="ellipse">
            <a:avLst/>
          </a:prstGeom>
          <a:solidFill>
            <a:srgbClr val="7AB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4034" y="1825626"/>
            <a:ext cx="6647452" cy="3124062"/>
          </a:xfrm>
        </p:spPr>
        <p:txBody>
          <a:bodyPr/>
          <a:lstStyle/>
          <a:p>
            <a:r>
              <a:rPr lang="en-US" dirty="0"/>
              <a:t>Launch Office for Medical Staff Safety and Wellness</a:t>
            </a:r>
          </a:p>
          <a:p>
            <a:r>
              <a:rPr lang="en-US" dirty="0" smtClean="0"/>
              <a:t>Continue engagement with Medical Staff and Medical Staff leaders</a:t>
            </a:r>
          </a:p>
          <a:p>
            <a:r>
              <a:rPr lang="en-US" dirty="0" smtClean="0"/>
              <a:t>Work with CSD leaders to identify and bridge safety and wellness service and program gaps</a:t>
            </a:r>
          </a:p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r>
              <a:rPr lang="en-US" dirty="0" smtClean="0"/>
              <a:t>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26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8" y="29394"/>
            <a:ext cx="4552404" cy="68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PHSA Medical Staff Town Hall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Slido.com #</a:t>
            </a:r>
            <a:r>
              <a:rPr lang="en-CA" dirty="0" err="1" smtClean="0"/>
              <a:t>PHSAMedStaff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October 17,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94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Vice President Update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Dr. Sean A. Virani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286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1B7E25-1385-AE9D-5DB2-B5BFA194E33D}"/>
              </a:ext>
            </a:extLst>
          </p:cNvPr>
          <p:cNvGraphicFramePr/>
          <p:nvPr>
            <p:extLst/>
          </p:nvPr>
        </p:nvGraphicFramePr>
        <p:xfrm>
          <a:off x="142879" y="733561"/>
          <a:ext cx="11516496" cy="312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2827B01-C3B7-0513-49A1-7A95207845AC}"/>
              </a:ext>
            </a:extLst>
          </p:cNvPr>
          <p:cNvGrpSpPr/>
          <p:nvPr/>
        </p:nvGrpSpPr>
        <p:grpSpPr>
          <a:xfrm>
            <a:off x="165120" y="3857623"/>
            <a:ext cx="1971665" cy="985832"/>
            <a:chOff x="984" y="1769055"/>
            <a:chExt cx="1971665" cy="9858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6BB5CE-8CF0-668B-DCCB-191862727915}"/>
                </a:ext>
              </a:extLst>
            </p:cNvPr>
            <p:cNvSpPr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AA19B4-CE21-3674-F206-A98E4A0D9D54}"/>
                </a:ext>
              </a:extLst>
            </p:cNvPr>
            <p:cNvSpPr txBox="1"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Chief Medical Officer, </a:t>
              </a:r>
              <a:r>
                <a:rPr lang="en-US" sz="1400" dirty="0"/>
                <a:t>      </a:t>
              </a:r>
              <a:r>
                <a:rPr lang="en-US" sz="1400" kern="1200" dirty="0"/>
                <a:t>BC Cancer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Dr. Kim Chi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D2C8D-DBA6-421D-0792-CC81EB9A0DFA}"/>
              </a:ext>
            </a:extLst>
          </p:cNvPr>
          <p:cNvGrpSpPr/>
          <p:nvPr/>
        </p:nvGrpSpPr>
        <p:grpSpPr>
          <a:xfrm>
            <a:off x="2667425" y="3892502"/>
            <a:ext cx="1971665" cy="985832"/>
            <a:chOff x="984" y="1769055"/>
            <a:chExt cx="1971665" cy="9858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854F51-AC0F-F733-B611-179F9037A871}"/>
                </a:ext>
              </a:extLst>
            </p:cNvPr>
            <p:cNvSpPr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6A4EF3-7735-A672-565C-1BAD302BD736}"/>
                </a:ext>
              </a:extLst>
            </p:cNvPr>
            <p:cNvSpPr txBox="1"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Chief Medical Officer,      BC C&amp;W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Dr. Jana Davidson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D23BA-FF27-F7E5-5971-18AECAA4FDBA}"/>
              </a:ext>
            </a:extLst>
          </p:cNvPr>
          <p:cNvGrpSpPr/>
          <p:nvPr/>
        </p:nvGrpSpPr>
        <p:grpSpPr>
          <a:xfrm>
            <a:off x="4940110" y="3869064"/>
            <a:ext cx="1971665" cy="985832"/>
            <a:chOff x="984" y="1769055"/>
            <a:chExt cx="1971665" cy="985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ADDD2C-547B-BF8F-BF53-AF41B2B55F38}"/>
                </a:ext>
              </a:extLst>
            </p:cNvPr>
            <p:cNvSpPr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82E119-2EA1-CA62-FF34-D52F72A38082}"/>
                </a:ext>
              </a:extLst>
            </p:cNvPr>
            <p:cNvSpPr txBox="1"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Chief Medical Officer,      BC CDC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Dr. Jason Wong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10F05C-A731-5DFC-C9D0-66DC24AB588D}"/>
              </a:ext>
            </a:extLst>
          </p:cNvPr>
          <p:cNvGrpSpPr/>
          <p:nvPr/>
        </p:nvGrpSpPr>
        <p:grpSpPr>
          <a:xfrm>
            <a:off x="7295116" y="3887702"/>
            <a:ext cx="1971665" cy="985832"/>
            <a:chOff x="984" y="1769055"/>
            <a:chExt cx="1971665" cy="985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698651-10BE-9F11-2E94-FD2B10C57D77}"/>
                </a:ext>
              </a:extLst>
            </p:cNvPr>
            <p:cNvSpPr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1796C0-1AAE-ACAC-BA1B-978F9E38CE7E}"/>
                </a:ext>
              </a:extLst>
            </p:cNvPr>
            <p:cNvSpPr txBox="1"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Chief Medical Officer,      BC MHSUS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Dr. Vijay Seethapathy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3F7DB8-5ED1-F7D4-B96D-8279C7F84ACB}"/>
              </a:ext>
            </a:extLst>
          </p:cNvPr>
          <p:cNvCxnSpPr>
            <a:cxnSpLocks/>
          </p:cNvCxnSpPr>
          <p:nvPr/>
        </p:nvCxnSpPr>
        <p:spPr>
          <a:xfrm>
            <a:off x="4641077" y="2282680"/>
            <a:ext cx="0" cy="1386637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A539907-5EC1-2785-80C5-9A3C978B755A}"/>
              </a:ext>
            </a:extLst>
          </p:cNvPr>
          <p:cNvSpPr/>
          <p:nvPr/>
        </p:nvSpPr>
        <p:spPr>
          <a:xfrm>
            <a:off x="7151428" y="2323306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FDCFE9-D5E4-23E4-9458-BEE6E8F34988}"/>
              </a:ext>
            </a:extLst>
          </p:cNvPr>
          <p:cNvSpPr/>
          <p:nvPr/>
        </p:nvSpPr>
        <p:spPr>
          <a:xfrm>
            <a:off x="9538117" y="2327008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8D78D8-6879-F571-E561-D446A3F6DC0F}"/>
              </a:ext>
            </a:extLst>
          </p:cNvPr>
          <p:cNvSpPr/>
          <p:nvPr/>
        </p:nvSpPr>
        <p:spPr>
          <a:xfrm>
            <a:off x="7195396" y="3713306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FDB77C-471A-9DAF-8295-877819A9363A}"/>
              </a:ext>
            </a:extLst>
          </p:cNvPr>
          <p:cNvSpPr/>
          <p:nvPr/>
        </p:nvSpPr>
        <p:spPr>
          <a:xfrm>
            <a:off x="4800164" y="3704760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D839C-12EB-CA62-BF7E-28BF7B4788E0}"/>
              </a:ext>
            </a:extLst>
          </p:cNvPr>
          <p:cNvSpPr/>
          <p:nvPr/>
        </p:nvSpPr>
        <p:spPr>
          <a:xfrm>
            <a:off x="2438972" y="3692152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C63583C-99B5-8047-D21D-CFB60F81625E}"/>
              </a:ext>
            </a:extLst>
          </p:cNvPr>
          <p:cNvSpPr/>
          <p:nvPr/>
        </p:nvSpPr>
        <p:spPr>
          <a:xfrm>
            <a:off x="96534" y="3697265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773E7E-F870-7C08-728A-86AB2FFF4B37}"/>
              </a:ext>
            </a:extLst>
          </p:cNvPr>
          <p:cNvSpPr/>
          <p:nvPr/>
        </p:nvSpPr>
        <p:spPr>
          <a:xfrm>
            <a:off x="2415494" y="2325671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BBBBE8-53AA-A3B2-6EF5-B54CE73CB1A7}"/>
              </a:ext>
            </a:extLst>
          </p:cNvPr>
          <p:cNvSpPr/>
          <p:nvPr/>
        </p:nvSpPr>
        <p:spPr>
          <a:xfrm>
            <a:off x="337752" y="6360181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9D4A465-4AF1-EBFE-36A6-041D769FD773}"/>
              </a:ext>
            </a:extLst>
          </p:cNvPr>
          <p:cNvSpPr/>
          <p:nvPr/>
        </p:nvSpPr>
        <p:spPr>
          <a:xfrm>
            <a:off x="4798300" y="4618051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9D9D9F-24CE-D05B-6332-D09B68A20842}"/>
              </a:ext>
            </a:extLst>
          </p:cNvPr>
          <p:cNvSpPr/>
          <p:nvPr/>
        </p:nvSpPr>
        <p:spPr>
          <a:xfrm>
            <a:off x="7192992" y="4610585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F2678E-13B6-37EE-79FA-7CEC5D50A1F1}"/>
              </a:ext>
            </a:extLst>
          </p:cNvPr>
          <p:cNvSpPr/>
          <p:nvPr/>
        </p:nvSpPr>
        <p:spPr>
          <a:xfrm>
            <a:off x="2438971" y="4618051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4CFF4B-0A97-2B7E-4561-5071201CF485}"/>
              </a:ext>
            </a:extLst>
          </p:cNvPr>
          <p:cNvSpPr/>
          <p:nvPr/>
        </p:nvSpPr>
        <p:spPr>
          <a:xfrm>
            <a:off x="104502" y="4610585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558F645-D10E-37B0-F26C-437BF59E5A15}"/>
              </a:ext>
            </a:extLst>
          </p:cNvPr>
          <p:cNvSpPr/>
          <p:nvPr/>
        </p:nvSpPr>
        <p:spPr>
          <a:xfrm>
            <a:off x="11535551" y="6360181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A6C511-EAA2-9E02-C50C-232718582344}"/>
              </a:ext>
            </a:extLst>
          </p:cNvPr>
          <p:cNvSpPr txBox="1"/>
          <p:nvPr/>
        </p:nvSpPr>
        <p:spPr>
          <a:xfrm>
            <a:off x="766912" y="6368396"/>
            <a:ext cx="129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Medical Leader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85D377-5E61-4C10-611E-BF262C7C6411}"/>
              </a:ext>
            </a:extLst>
          </p:cNvPr>
          <p:cNvSpPr txBox="1"/>
          <p:nvPr/>
        </p:nvSpPr>
        <p:spPr>
          <a:xfrm>
            <a:off x="8494984" y="6399173"/>
            <a:ext cx="296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Matrix reporting to </a:t>
            </a:r>
            <a:r>
              <a:rPr lang="en-US" sz="1400" dirty="0" smtClean="0">
                <a:latin typeface="+mj-lt"/>
              </a:rPr>
              <a:t>Operations VP/EVP</a:t>
            </a:r>
            <a:endParaRPr lang="en-US" sz="1400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BAB98-40F5-B25B-1BD9-96D4D908D6FD}"/>
              </a:ext>
            </a:extLst>
          </p:cNvPr>
          <p:cNvSpPr/>
          <p:nvPr/>
        </p:nvSpPr>
        <p:spPr>
          <a:xfrm>
            <a:off x="4739031" y="866833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10F05C-A731-5DFC-C9D0-66DC24AB588D}"/>
              </a:ext>
            </a:extLst>
          </p:cNvPr>
          <p:cNvGrpSpPr/>
          <p:nvPr/>
        </p:nvGrpSpPr>
        <p:grpSpPr>
          <a:xfrm>
            <a:off x="9736228" y="3871949"/>
            <a:ext cx="1971665" cy="985832"/>
            <a:chOff x="984" y="1769055"/>
            <a:chExt cx="1971665" cy="985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698651-10BE-9F11-2E94-FD2B10C57D77}"/>
                </a:ext>
              </a:extLst>
            </p:cNvPr>
            <p:cNvSpPr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1796C0-1AAE-ACAC-BA1B-978F9E38CE7E}"/>
                </a:ext>
              </a:extLst>
            </p:cNvPr>
            <p:cNvSpPr txBox="1"/>
            <p:nvPr/>
          </p:nvSpPr>
          <p:spPr>
            <a:xfrm>
              <a:off x="984" y="1769055"/>
              <a:ext cx="1971665" cy="98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Chief Medical Officer,      BC </a:t>
              </a:r>
              <a:r>
                <a:rPr lang="en-US" sz="1400" kern="1200" dirty="0" smtClean="0"/>
                <a:t>EHS</a:t>
              </a:r>
              <a:endParaRPr lang="en-US" sz="1400" kern="1200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Dr. </a:t>
              </a:r>
              <a:r>
                <a:rPr lang="en-US" sz="1400" b="1" dirty="0" smtClean="0"/>
                <a:t>Mike Christian</a:t>
              </a:r>
              <a:endParaRPr lang="en-US" sz="1400" b="1" kern="1200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BF8D78D8-6879-F571-E561-D446A3F6DC0F}"/>
              </a:ext>
            </a:extLst>
          </p:cNvPr>
          <p:cNvSpPr/>
          <p:nvPr/>
        </p:nvSpPr>
        <p:spPr>
          <a:xfrm>
            <a:off x="9538116" y="3720857"/>
            <a:ext cx="357187" cy="38576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9D9D9F-24CE-D05B-6332-D09B68A20842}"/>
              </a:ext>
            </a:extLst>
          </p:cNvPr>
          <p:cNvSpPr/>
          <p:nvPr/>
        </p:nvSpPr>
        <p:spPr>
          <a:xfrm>
            <a:off x="9558122" y="4584291"/>
            <a:ext cx="357187" cy="3857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3F7DB8-5ED1-F7D4-B96D-8279C7F84ACB}"/>
              </a:ext>
            </a:extLst>
          </p:cNvPr>
          <p:cNvCxnSpPr>
            <a:cxnSpLocks/>
          </p:cNvCxnSpPr>
          <p:nvPr/>
        </p:nvCxnSpPr>
        <p:spPr>
          <a:xfrm>
            <a:off x="7064487" y="2305515"/>
            <a:ext cx="0" cy="1386637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94282" y="3655157"/>
            <a:ext cx="9627778" cy="36995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94282" y="3692152"/>
            <a:ext cx="0" cy="141450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630118" y="3716173"/>
            <a:ext cx="0" cy="197565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930939" y="3704760"/>
            <a:ext cx="0" cy="197565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948" y="3687468"/>
            <a:ext cx="0" cy="197565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722060" y="3712410"/>
            <a:ext cx="0" cy="197565"/>
          </a:xfrm>
          <a:prstGeom prst="line">
            <a:avLst/>
          </a:prstGeom>
          <a:ln w="127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Dr. Angel Arnaout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82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Portfolio Update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smtClean="0"/>
              <a:t>Dr. Eric Webber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7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Committee of the PHSA Board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Represents Medical Staff</a:t>
            </a:r>
          </a:p>
          <a:p>
            <a:pPr marL="0" indent="0">
              <a:buNone/>
            </a:pPr>
            <a:r>
              <a:rPr lang="en-US" b="1" dirty="0" smtClean="0"/>
              <a:t>	Dentists</a:t>
            </a:r>
          </a:p>
          <a:p>
            <a:pPr marL="0" indent="0">
              <a:buNone/>
            </a:pPr>
            <a:r>
              <a:rPr lang="en-US" b="1" dirty="0" smtClean="0"/>
              <a:t>	Midwives</a:t>
            </a:r>
          </a:p>
          <a:p>
            <a:pPr marL="0" indent="0">
              <a:buNone/>
            </a:pPr>
            <a:r>
              <a:rPr lang="en-US" b="1" dirty="0" smtClean="0"/>
              <a:t>	Nurse Practitioners</a:t>
            </a:r>
          </a:p>
          <a:p>
            <a:pPr marL="0" indent="0">
              <a:buNone/>
            </a:pPr>
            <a:r>
              <a:rPr lang="en-US" b="1" dirty="0" smtClean="0"/>
              <a:t>	Physicians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Health Authority Medical Advisory Committee (HAMAC)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3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foundations of the geographic HAMACs (Vancouver Coastal, Fraser etc.) are their constituent hospitals: regional and local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representation </a:t>
            </a:r>
            <a:r>
              <a:rPr lang="en-US" b="1" dirty="0"/>
              <a:t>on these </a:t>
            </a:r>
            <a:r>
              <a:rPr lang="en-US" b="1" dirty="0" smtClean="0"/>
              <a:t>HAMACs is largely Departmentally-based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Geographic HAMACs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B826-C67A-6C4B-9813-19BB693E5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963" y="1825626"/>
            <a:ext cx="9048272" cy="39465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PHSA HAMAC is largely Program-based, specifically these 4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BC Cancer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BCCDC</a:t>
            </a:r>
          </a:p>
          <a:p>
            <a:pPr marL="0" indent="0">
              <a:buNone/>
            </a:pPr>
            <a:r>
              <a:rPr lang="en-US" b="1" dirty="0" smtClean="0"/>
              <a:t>	BCMHSUS</a:t>
            </a:r>
          </a:p>
          <a:p>
            <a:pPr marL="0" indent="0">
              <a:buNone/>
            </a:pPr>
            <a:r>
              <a:rPr lang="en-US" b="1" dirty="0" smtClean="0"/>
              <a:t>	C&amp;W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5DC8-E323-6341-AF95-1476246E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PHSA HAMAC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567B-C52C-4143-B24C-AB1E91DB602F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4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1 xmlns="4de64c37-ebdf-406a-9f1b-af099cf715f4"/>
    <d54dd449c2c54af89444c3906a20b699 xmlns="bb0eaabd-8237-4495-bdf5-f324c842ead6">
      <Terms xmlns="http://schemas.microsoft.com/office/infopath/2007/PartnerControls"/>
    </d54dd449c2c54af89444c3906a20b699>
    <TaxCatchAll xmlns="bb0eaabd-8237-4495-bdf5-f324c842ead6"/>
    <k05366dfea714127ab8826af69afb524 xmlns="bb0eaabd-8237-4495-bdf5-f324c842ead6">
      <Terms xmlns="http://schemas.microsoft.com/office/infopath/2007/PartnerControls"/>
    </k05366dfea714127ab8826af69afb524>
    <DocumentLanguage xmlns="4de64c37-ebdf-406a-9f1b-af099cf715f4" xsi:nil="true"/>
    <DocumentDescription xmlns="4de64c37-ebdf-406a-9f1b-af099cf715f4" xsi:nil="true"/>
    <_dlc_DocId xmlns="bb0eaabd-8237-4495-bdf5-f324c842ead6">PHSADOC-1770606128-96</_dlc_DocId>
    <_dlc_DocIdUrl xmlns="bb0eaabd-8237-4495-bdf5-f324c842ead6">
      <Url>https://ewiauthor.phsa.ca/medical-staff/_layouts/15/DocIdRedir.aspx?ID=PHSADOC-1770606128-96</Url>
      <Description>PHSADOC-1770606128-96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27C4DD6E2671BA48BC4E45ABF1AFDAAB00050688AC3D22CA44B7691A2A0DE55E77" ma:contentTypeVersion="21" ma:contentTypeDescription="Create a new document." ma:contentTypeScope="" ma:versionID="a465244736e5fe8e2c0050b954d70d5c">
  <xsd:schema xmlns:xsd="http://www.w3.org/2001/XMLSchema" xmlns:xs="http://www.w3.org/2001/XMLSchema" xmlns:p="http://schemas.microsoft.com/office/2006/metadata/properties" xmlns:ns2="bb0eaabd-8237-4495-bdf5-f324c842ead6" xmlns:ns3="4de64c37-ebdf-406a-9f1b-af099cf715f4" targetNamespace="http://schemas.microsoft.com/office/2006/metadata/properties" ma:root="true" ma:fieldsID="da3368a46144116b08246a481b0a7e26" ns2:_="" ns3:_="">
    <xsd:import namespace="bb0eaabd-8237-4495-bdf5-f324c842ead6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eaabd-8237-4495-bdf5-f324c842ead6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default="" ma:fieldId="{d54dd449-c2c5-4af8-9444-c3906a20b699}" ma:taxonomyMulti="true" ma:sspId="e5481489-1c4e-4a78-9d25-61807e18e714" ma:termSetId="d951ee64-c3ba-4c08-a09c-902853831bd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c616126-e2fd-408d-a753-49187e530ae1}" ma:internalName="TaxCatchAll" ma:showField="CatchAllData" ma:web="bb0eaabd-8237-4495-bdf5-f324c842e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c616126-e2fd-408d-a753-49187e530ae1}" ma:internalName="TaxCatchAllLabel" ma:readOnly="true" ma:showField="CatchAllDataLabel" ma:web="bb0eaabd-8237-4495-bdf5-f324c842e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default="" ma:fieldId="{405366df-ea71-4127-ab88-26af69afb524}" ma:taxonomyMulti="true" ma:sspId="e5481489-1c4e-4a78-9d25-61807e18e714" ma:termSetId="b9545f81-9ece-4274-a927-bb8891c948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32EBA5-8B22-4604-82BC-E8C79822F7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E878B9-C786-4FEB-BD8A-DE0F050B0821}"/>
</file>

<file path=customXml/itemProps3.xml><?xml version="1.0" encoding="utf-8"?>
<ds:datastoreItem xmlns:ds="http://schemas.openxmlformats.org/officeDocument/2006/customXml" ds:itemID="{DA5BD2FC-FEBA-48EF-8100-74242EB84EB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B0B744-C09C-4E4E-ADAB-1EE67C8602B7}"/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1362</Words>
  <Application>Microsoft Office PowerPoint</Application>
  <PresentationFormat>Widescreen</PresentationFormat>
  <Paragraphs>276</Paragraphs>
  <Slides>27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Lato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Sowders</dc:creator>
  <cp:lastModifiedBy>Visscher, Andrea [PHSA]</cp:lastModifiedBy>
  <cp:revision>60</cp:revision>
  <dcterms:created xsi:type="dcterms:W3CDTF">2021-08-26T21:37:13Z</dcterms:created>
  <dcterms:modified xsi:type="dcterms:W3CDTF">2023-10-20T19:39:36Z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0x01010027C4DD6E2671BA48BC4E45ABF1AFDAAB00050688AC3D22CA44B7691A2A0DE55E77</vt:lpwstr>
  </property>
  <property fmtid="{D5CDD505-2E9C-101B-9397-08002B2CF9AE}" pid="3" name="_dlc_DocIdItemGuid">
    <vt:lpwstr>c9c07bf1-4655-4c01-bfca-a61592a1d84a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